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tiff" ContentType="image/tiff"/>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8" r:id="rId3"/>
    <p:sldId id="259" r:id="rId4"/>
    <p:sldId id="260" r:id="rId5"/>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 Target="slide11.xml"/><Relationship Id="rId8" Type="http://schemas.openxmlformats.org/officeDocument/2006/relationships/slide" Target="slide8.xml"/><Relationship Id="rId7" Type="http://schemas.openxmlformats.org/officeDocument/2006/relationships/slide" Target="slide3.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slide" Target="slide13.xml"/><Relationship Id="rId3" Type="http://schemas.openxmlformats.org/officeDocument/2006/relationships/image" Target="../media/image1.png"/><Relationship Id="rId2" Type="http://schemas.openxmlformats.org/officeDocument/2006/relationships/tags" Target="../tags/tag2.xml"/><Relationship Id="rId11" Type="http://schemas.openxmlformats.org/officeDocument/2006/relationships/slideLayout" Target="../slideLayouts/slideLayout7.xml"/><Relationship Id="rId10" Type="http://schemas.openxmlformats.org/officeDocument/2006/relationships/tags" Target="../tags/tag5.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tif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4.tiff"/><Relationship Id="rId2" Type="http://schemas.openxmlformats.org/officeDocument/2006/relationships/image" Target="../media/image3.tiff"/><Relationship Id="rId1" Type="http://schemas.openxmlformats.org/officeDocument/2006/relationships/image" Target="../media/image1.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em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3.tiff"/></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6.xml"/><Relationship Id="rId2" Type="http://schemas.openxmlformats.org/officeDocument/2006/relationships/slide" Target="slide3.xml"/><Relationship Id="rId1" Type="http://schemas.openxmlformats.org/officeDocument/2006/relationships/slide" Target="slide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emf"/><Relationship Id="rId1" Type="http://schemas.openxmlformats.org/officeDocument/2006/relationships/image" Target="../media/image16.emf"/></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emf"/></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emf"/><Relationship Id="rId1" Type="http://schemas.openxmlformats.org/officeDocument/2006/relationships/image" Target="../media/image19.em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3.tiff"/></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emf"/><Relationship Id="rId1" Type="http://schemas.openxmlformats.org/officeDocument/2006/relationships/image" Target="../media/image23.emf"/></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slide" Target="slide2.xml"/><Relationship Id="rId2" Type="http://schemas.openxmlformats.org/officeDocument/2006/relationships/image" Target="../media/image2.tiff"/><Relationship Id="rId1" Type="http://schemas.openxmlformats.org/officeDocument/2006/relationships/image" Target="../media/image1.tiff"/></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3.wmf"/><Relationship Id="rId3" Type="http://schemas.openxmlformats.org/officeDocument/2006/relationships/oleObject" Target="../embeddings/oleObject2.bin"/><Relationship Id="rId2" Type="http://schemas.openxmlformats.org/officeDocument/2006/relationships/image" Target="../media/image2.wmf"/><Relationship Id="rId1"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2.xml"/><Relationship Id="rId1" Type="http://schemas.openxmlformats.org/officeDocument/2006/relationships/image" Target="../media/image4.emf"/></Relationships>
</file>

<file path=ppt/slides/_rels/slide7.xml.rels><?xml version="1.0" encoding="UTF-8" standalone="yes"?>
<Relationships xmlns="http://schemas.openxmlformats.org/package/2006/relationships"><Relationship Id="rId7" Type="http://schemas.openxmlformats.org/officeDocument/2006/relationships/vmlDrawing" Target="../drawings/vmlDrawing2.vml"/><Relationship Id="rId6"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6.wmf"/><Relationship Id="rId3" Type="http://schemas.openxmlformats.org/officeDocument/2006/relationships/oleObject" Target="../embeddings/oleObject4.bin"/><Relationship Id="rId2" Type="http://schemas.openxmlformats.org/officeDocument/2006/relationships/image" Target="../media/image5.wmf"/><Relationship Id="rId1" Type="http://schemas.openxmlformats.org/officeDocument/2006/relationships/oleObject" Target="../embeddings/oleObject3.bin"/></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2.tif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流程图: 离页连接符 16"/>
          <p:cNvSpPr/>
          <p:nvPr/>
        </p:nvSpPr>
        <p:spPr>
          <a:xfrm rot="5400000">
            <a:off x="10196154" y="3291205"/>
            <a:ext cx="2831465" cy="1164590"/>
          </a:xfrm>
          <a:prstGeom prst="flowChartOffpageConnector">
            <a:avLst/>
          </a:prstGeom>
          <a:solidFill>
            <a:srgbClr val="008E40"/>
          </a:solidFill>
          <a:ln>
            <a:noFill/>
          </a:ln>
          <a:effectLst>
            <a:outerShdw blurRad="50800" dist="38100" dir="10800000" algn="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vert270" rtlCol="0" anchor="ctr"/>
          <a:lstStyle/>
          <a:p>
            <a:pPr algn="ctr"/>
            <a:r>
              <a:rPr lang="zh-CN" altLang="en-US" sz="4400" b="1">
                <a:solidFill>
                  <a:prstClr val="white"/>
                </a:solidFill>
                <a:latin typeface="微软雅黑" panose="020B0503020204020204" pitchFamily="34" charset="-122"/>
                <a:ea typeface="微软雅黑" panose="020B0503020204020204" pitchFamily="34" charset="-122"/>
              </a:rPr>
              <a:t>栏目导航</a:t>
            </a:r>
            <a:endParaRPr lang="zh-CN" altLang="en-US" sz="4400" b="1">
              <a:solidFill>
                <a:prstClr val="white"/>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2433638" y="5199380"/>
            <a:ext cx="6904355" cy="828040"/>
            <a:chOff x="4509" y="3668"/>
            <a:chExt cx="10873" cy="1304"/>
          </a:xfrm>
        </p:grpSpPr>
        <p:sp>
          <p:nvSpPr>
            <p:cNvPr id="10" name="圆角矩形 6"/>
            <p:cNvSpPr/>
            <p:nvPr>
              <p:custDataLst>
                <p:tags r:id="rId1"/>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3" name="椭圆 7"/>
            <p:cNvSpPr>
              <a:spLocks noChangeAspect="1"/>
            </p:cNvSpPr>
            <p:nvPr>
              <p:custDataLst>
                <p:tags r:id="rId2"/>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endParaRPr lang="zh-CN" altLang="en-US" strike="noStrike" noProof="1"/>
            </a:p>
          </p:txBody>
        </p:sp>
        <p:pic>
          <p:nvPicPr>
            <p:cNvPr id="16" name="图片 8" descr="113"/>
            <p:cNvPicPr>
              <a:picLocks noChangeAspect="1"/>
            </p:cNvPicPr>
            <p:nvPr/>
          </p:nvPicPr>
          <p:blipFill>
            <a:blip r:embed="rId3"/>
            <a:stretch>
              <a:fillRect/>
            </a:stretch>
          </p:blipFill>
          <p:spPr>
            <a:xfrm>
              <a:off x="4826" y="3942"/>
              <a:ext cx="785" cy="698"/>
            </a:xfrm>
            <a:prstGeom prst="rect">
              <a:avLst/>
            </a:prstGeom>
            <a:noFill/>
            <a:ln w="9525">
              <a:noFill/>
            </a:ln>
          </p:spPr>
        </p:pic>
        <p:sp>
          <p:nvSpPr>
            <p:cNvPr id="19" name="文本框 18">
              <a:hlinkClick r:id="rId4" action="ppaction://hlinksldjump"/>
            </p:cNvPr>
            <p:cNvSpPr txBox="1"/>
            <p:nvPr/>
          </p:nvSpPr>
          <p:spPr>
            <a:xfrm>
              <a:off x="6089" y="3812"/>
              <a:ext cx="9092" cy="919"/>
            </a:xfrm>
            <a:prstGeom prst="rect">
              <a:avLst/>
            </a:prstGeom>
            <a:noFill/>
          </p:spPr>
          <p:txBody>
            <a:bodyPr wrap="square" rtlCol="0">
              <a:spAutoFit/>
            </a:bodyPr>
            <a:lstStyle/>
            <a:p>
              <a:pPr algn="ctr"/>
              <a:r>
                <a:rPr lang="zh-CN" altLang="en-US" sz="3200" b="1">
                  <a:latin typeface="Times New Roman" panose="02020603050405020304" pitchFamily="18" charset="0"/>
                  <a:ea typeface="黑体" panose="02010609060101010101" pitchFamily="49" charset="-122"/>
                  <a:cs typeface="Times New Roman" panose="02020603050405020304" pitchFamily="18" charset="0"/>
                </a:rPr>
                <a:t>玩转广东省卷</a:t>
              </a:r>
              <a:r>
                <a:rPr lang="en-US" altLang="zh-CN" sz="3200" b="1">
                  <a:latin typeface="Times New Roman" panose="02020603050405020304" pitchFamily="18" charset="0"/>
                  <a:ea typeface="黑体" panose="02010609060101010101" pitchFamily="49" charset="-122"/>
                  <a:cs typeface="Times New Roman" panose="02020603050405020304" pitchFamily="18" charset="0"/>
                </a:rPr>
                <a:t>10</a:t>
              </a:r>
              <a:r>
                <a:rPr lang="zh-CN" altLang="en-US" sz="3200" b="1">
                  <a:latin typeface="Times New Roman" panose="02020603050405020304" pitchFamily="18" charset="0"/>
                  <a:ea typeface="黑体" panose="02010609060101010101" pitchFamily="49" charset="-122"/>
                  <a:cs typeface="Times New Roman" panose="02020603050405020304" pitchFamily="18" charset="0"/>
                </a:rPr>
                <a:t>年中考真题</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endParaRPr>
            </a:p>
          </p:txBody>
        </p:sp>
      </p:grpSp>
      <p:grpSp>
        <p:nvGrpSpPr>
          <p:cNvPr id="20" name="组合 19"/>
          <p:cNvGrpSpPr/>
          <p:nvPr/>
        </p:nvGrpSpPr>
        <p:grpSpPr>
          <a:xfrm>
            <a:off x="2433640" y="3533775"/>
            <a:ext cx="6904354" cy="828040"/>
            <a:chOff x="4509" y="3668"/>
            <a:chExt cx="10873" cy="1304"/>
          </a:xfrm>
        </p:grpSpPr>
        <p:sp>
          <p:nvSpPr>
            <p:cNvPr id="21" name="圆角矩形 6"/>
            <p:cNvSpPr/>
            <p:nvPr>
              <p:custDataLst>
                <p:tags r:id="rId5"/>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a:endParaRPr lang="zh-CN" altLang="en-US" sz="3200" noProof="1">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6"/>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noProof="1">
                <a:solidFill>
                  <a:prstClr val="black"/>
                </a:solidFill>
              </a:endParaRPr>
            </a:p>
          </p:txBody>
        </p:sp>
        <p:pic>
          <p:nvPicPr>
            <p:cNvPr id="23" name="图片 8" descr="113"/>
            <p:cNvPicPr>
              <a:picLocks noChangeAspect="1"/>
            </p:cNvPicPr>
            <p:nvPr/>
          </p:nvPicPr>
          <p:blipFill>
            <a:blip r:embed="rId3"/>
            <a:stretch>
              <a:fillRect/>
            </a:stretch>
          </p:blipFill>
          <p:spPr>
            <a:xfrm>
              <a:off x="4826" y="3942"/>
              <a:ext cx="785" cy="698"/>
            </a:xfrm>
            <a:prstGeom prst="rect">
              <a:avLst/>
            </a:prstGeom>
            <a:noFill/>
            <a:ln w="9525">
              <a:noFill/>
            </a:ln>
          </p:spPr>
        </p:pic>
        <p:sp>
          <p:nvSpPr>
            <p:cNvPr id="24" name="文本框 23">
              <a:hlinkClick r:id="rId7" action="ppaction://hlinksldjump"/>
            </p:cNvPr>
            <p:cNvSpPr txBox="1"/>
            <p:nvPr/>
          </p:nvSpPr>
          <p:spPr>
            <a:xfrm>
              <a:off x="6444" y="3812"/>
              <a:ext cx="8325" cy="919"/>
            </a:xfrm>
            <a:prstGeom prst="rect">
              <a:avLst/>
            </a:prstGeom>
            <a:noFill/>
          </p:spPr>
          <p:txBody>
            <a:bodyPr wrap="square" rtlCol="0">
              <a:spAutoFit/>
            </a:bodyPr>
            <a:lstStyle/>
            <a:p>
              <a:pPr algn="ctr"/>
              <a:r>
                <a:rPr lang="zh-CN" altLang="en-US" sz="3200" b="1" dirty="0" smtClean="0">
                  <a:solidFill>
                    <a:prstClr val="black"/>
                  </a:solidFill>
                  <a:latin typeface="黑体" panose="02010609060101010101" pitchFamily="49" charset="-122"/>
                  <a:ea typeface="黑体" panose="02010609060101010101" pitchFamily="49" charset="-122"/>
                  <a:cs typeface="黑体" panose="02010609060101010101" pitchFamily="49" charset="-122"/>
                </a:rPr>
                <a:t>知识精讲</a:t>
              </a:r>
              <a:endParaRPr lang="zh-CN" altLang="en-US" sz="3200" b="1" dirty="0">
                <a:solidFill>
                  <a:prstClr val="black"/>
                </a:solidFill>
                <a:latin typeface="黑体" panose="02010609060101010101" pitchFamily="49" charset="-122"/>
                <a:ea typeface="黑体" panose="02010609060101010101" pitchFamily="49" charset="-122"/>
                <a:cs typeface="黑体" panose="02010609060101010101" pitchFamily="49" charset="-122"/>
              </a:endParaRPr>
            </a:p>
          </p:txBody>
        </p:sp>
      </p:grpSp>
      <p:sp>
        <p:nvSpPr>
          <p:cNvPr id="29" name="文本框 78">
            <a:hlinkClick r:id="rId7" action="ppaction://hlinksldjump"/>
          </p:cNvPr>
          <p:cNvSpPr txBox="1"/>
          <p:nvPr/>
        </p:nvSpPr>
        <p:spPr>
          <a:xfrm>
            <a:off x="2974023" y="4505960"/>
            <a:ext cx="1893570" cy="553085"/>
          </a:xfrm>
          <a:prstGeom prst="rect">
            <a:avLst/>
          </a:prstGeom>
          <a:noFill/>
          <a:ln w="9525">
            <a:noFill/>
          </a:ln>
        </p:spPr>
        <p:txBody>
          <a:bodyPr wrap="square" anchor="t">
            <a:spAutoFit/>
          </a:bodyPr>
          <a:lstStyle/>
          <a:p>
            <a:pPr algn="ctr"/>
            <a:r>
              <a:rPr lang="zh-CN" altLang="en-US" sz="3000">
                <a:solidFill>
                  <a:prstClr val="black"/>
                </a:solidFill>
                <a:latin typeface="黑体" panose="02010609060101010101" pitchFamily="49" charset="-122"/>
                <a:ea typeface="黑体" panose="02010609060101010101" pitchFamily="49" charset="-122"/>
              </a:rPr>
              <a:t>考点清单</a:t>
            </a:r>
            <a:endParaRPr lang="zh-CN" altLang="en-US" sz="3000">
              <a:solidFill>
                <a:prstClr val="black"/>
              </a:solidFill>
              <a:latin typeface="黑体" panose="02010609060101010101" pitchFamily="49" charset="-122"/>
              <a:ea typeface="黑体" panose="02010609060101010101" pitchFamily="49" charset="-122"/>
            </a:endParaRPr>
          </a:p>
        </p:txBody>
      </p:sp>
      <p:sp>
        <p:nvSpPr>
          <p:cNvPr id="30" name="文本框 78">
            <a:hlinkClick r:id="rId8" action="ppaction://hlinksldjump"/>
          </p:cNvPr>
          <p:cNvSpPr txBox="1"/>
          <p:nvPr/>
        </p:nvSpPr>
        <p:spPr>
          <a:xfrm>
            <a:off x="5152708" y="4505960"/>
            <a:ext cx="1892935" cy="553085"/>
          </a:xfrm>
          <a:prstGeom prst="rect">
            <a:avLst/>
          </a:prstGeom>
          <a:noFill/>
          <a:ln w="9525">
            <a:noFill/>
          </a:ln>
        </p:spPr>
        <p:txBody>
          <a:bodyPr wrap="square" anchor="t">
            <a:spAutoFit/>
          </a:bodyPr>
          <a:lstStyle/>
          <a:p>
            <a:pPr algn="ctr"/>
            <a:r>
              <a:rPr lang="zh-CN" altLang="en-US" sz="3000" dirty="0">
                <a:solidFill>
                  <a:prstClr val="black"/>
                </a:solidFill>
                <a:latin typeface="黑体" panose="02010609060101010101" pitchFamily="49" charset="-122"/>
                <a:ea typeface="黑体" panose="02010609060101010101" pitchFamily="49" charset="-122"/>
              </a:rPr>
              <a:t>回归教材</a:t>
            </a:r>
            <a:endParaRPr lang="zh-CN" altLang="en-US" sz="3000" dirty="0">
              <a:solidFill>
                <a:prstClr val="black"/>
              </a:solidFill>
              <a:latin typeface="黑体" panose="02010609060101010101" pitchFamily="49" charset="-122"/>
              <a:ea typeface="黑体" panose="02010609060101010101" pitchFamily="49" charset="-122"/>
            </a:endParaRPr>
          </a:p>
        </p:txBody>
      </p:sp>
      <p:sp>
        <p:nvSpPr>
          <p:cNvPr id="31" name="文本框 78">
            <a:hlinkClick r:id="rId9" action="ppaction://hlinksldjump"/>
          </p:cNvPr>
          <p:cNvSpPr txBox="1"/>
          <p:nvPr/>
        </p:nvSpPr>
        <p:spPr>
          <a:xfrm>
            <a:off x="7168833" y="4505960"/>
            <a:ext cx="2379345" cy="553085"/>
          </a:xfrm>
          <a:prstGeom prst="rect">
            <a:avLst/>
          </a:prstGeom>
          <a:noFill/>
          <a:ln w="9525">
            <a:noFill/>
          </a:ln>
        </p:spPr>
        <p:txBody>
          <a:bodyPr wrap="square" anchor="t">
            <a:spAutoFit/>
          </a:bodyPr>
          <a:lstStyle/>
          <a:p>
            <a:pPr algn="ctr"/>
            <a:r>
              <a:rPr lang="zh-CN" altLang="en-US" sz="3000" dirty="0">
                <a:solidFill>
                  <a:prstClr val="black"/>
                </a:solidFill>
                <a:latin typeface="黑体" panose="02010609060101010101" pitchFamily="49" charset="-122"/>
                <a:ea typeface="黑体" panose="02010609060101010101" pitchFamily="49" charset="-122"/>
              </a:rPr>
              <a:t>重难点突破</a:t>
            </a:r>
            <a:endParaRPr lang="zh-CN" altLang="en-US" sz="3000" dirty="0">
              <a:solidFill>
                <a:prstClr val="black"/>
              </a:solidFill>
              <a:latin typeface="黑体" panose="02010609060101010101" pitchFamily="49" charset="-122"/>
              <a:ea typeface="黑体" panose="02010609060101010101" pitchFamily="49" charset="-122"/>
            </a:endParaRPr>
          </a:p>
        </p:txBody>
      </p:sp>
      <p:sp>
        <p:nvSpPr>
          <p:cNvPr id="104" name="矩形 103"/>
          <p:cNvSpPr/>
          <p:nvPr/>
        </p:nvSpPr>
        <p:spPr>
          <a:xfrm>
            <a:off x="1733868" y="1083945"/>
            <a:ext cx="8763000"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Tahoma" panose="020B0604030504040204" pitchFamily="34" charset="0"/>
                <a:ea typeface="黑体" panose="02010609060101010101" pitchFamily="49" charset="-122"/>
                <a:cs typeface="Tahoma" panose="020B0604030504040204" pitchFamily="34" charset="0"/>
              </a:rPr>
              <a:t>第十一讲  </a:t>
            </a:r>
            <a:r>
              <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sym typeface="+mn-ea"/>
              </a:rPr>
              <a:t> 功和机械能</a:t>
            </a:r>
            <a:endPar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sym typeface="+mn-ea"/>
            </a:endParaRPr>
          </a:p>
        </p:txBody>
      </p:sp>
      <p:sp>
        <p:nvSpPr>
          <p:cNvPr id="2" name="矩形 1"/>
          <p:cNvSpPr/>
          <p:nvPr/>
        </p:nvSpPr>
        <p:spPr>
          <a:xfrm>
            <a:off x="1950403" y="2330450"/>
            <a:ext cx="8435340" cy="7759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r>
              <a:rPr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命题点1　功、功率的相关计算</a:t>
            </a:r>
            <a:endParaRPr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20458" y="1358900"/>
            <a:ext cx="10060305" cy="452310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4. </a:t>
            </a:r>
            <a:r>
              <a:rPr lang="en-US" sz="2400" b="0">
                <a:latin typeface="Times New Roman" panose="02020603050405020304" pitchFamily="18" charset="0"/>
                <a:ea typeface="黑体" panose="02010609060101010101" pitchFamily="49"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RJ</a:t>
            </a:r>
            <a:r>
              <a:rPr lang="zh-CN" sz="2400" b="0">
                <a:latin typeface="Times New Roman" panose="02020603050405020304" pitchFamily="18" charset="0"/>
                <a:ea typeface="宋体" panose="02010600030101010101" pitchFamily="2" charset="-122"/>
                <a:cs typeface="Times New Roman" panose="02020603050405020304" pitchFamily="18" charset="0"/>
              </a:rPr>
              <a:t>八下</a:t>
            </a:r>
            <a:r>
              <a:rPr lang="en-US" sz="2400" b="0">
                <a:latin typeface="Times New Roman" panose="02020603050405020304" pitchFamily="18" charset="0"/>
                <a:ea typeface="宋体" panose="02010600030101010101" pitchFamily="2" charset="-122"/>
                <a:cs typeface="Times New Roman" panose="02020603050405020304" pitchFamily="18" charset="0"/>
              </a:rPr>
              <a:t>P64</a:t>
            </a:r>
            <a:r>
              <a:rPr lang="zh-CN" sz="2400" b="0">
                <a:latin typeface="Times New Roman" panose="02020603050405020304" pitchFamily="18" charset="0"/>
                <a:ea typeface="宋体" panose="02010600030101010101" pitchFamily="2" charset="-122"/>
                <a:cs typeface="Times New Roman" panose="02020603050405020304" pitchFamily="18" charset="0"/>
              </a:rPr>
              <a:t>，动手动脑学物理改编</a:t>
            </a:r>
            <a:r>
              <a:rPr lang="en-US" sz="2400" b="0">
                <a:latin typeface="Times New Roman" panose="02020603050405020304" pitchFamily="18" charset="0"/>
                <a:ea typeface="黑体" panose="02010609060101010101" pitchFamily="49" charset="-122"/>
              </a:rPr>
              <a:t>)</a:t>
            </a:r>
            <a:r>
              <a:rPr lang="zh-CN" sz="2400" b="0">
                <a:ea typeface="宋体" panose="02010600030101010101" pitchFamily="2" charset="-122"/>
              </a:rPr>
              <a:t>如图所示是举重</a:t>
            </a:r>
            <a:endParaRPr lang="zh-CN" sz="2400" b="0">
              <a:ea typeface="宋体" panose="02010600030101010101" pitchFamily="2" charset="-122"/>
            </a:endParaRPr>
          </a:p>
          <a:p>
            <a:pPr indent="0">
              <a:lnSpc>
                <a:spcPct val="150000"/>
              </a:lnSpc>
            </a:pPr>
            <a:r>
              <a:rPr lang="zh-CN" sz="2400" b="0">
                <a:ea typeface="宋体" panose="02010600030101010101" pitchFamily="2" charset="-122"/>
              </a:rPr>
              <a:t>运动员比赛时的情景，他将</a:t>
            </a:r>
            <a:r>
              <a:rPr lang="en-US" sz="2400" b="0">
                <a:latin typeface="Times New Roman" panose="02020603050405020304" pitchFamily="18" charset="0"/>
                <a:ea typeface="宋体" panose="02010600030101010101" pitchFamily="2" charset="-122"/>
              </a:rPr>
              <a:t>176 kg</a:t>
            </a:r>
            <a:r>
              <a:rPr lang="zh-CN" sz="2400" b="0">
                <a:ea typeface="宋体" panose="02010600030101010101" pitchFamily="2" charset="-122"/>
              </a:rPr>
              <a:t>重的杠铃举过头顶</a:t>
            </a:r>
            <a:endParaRPr lang="zh-CN" sz="2400" b="0">
              <a:ea typeface="宋体" panose="02010600030101010101" pitchFamily="2" charset="-122"/>
            </a:endParaRPr>
          </a:p>
          <a:p>
            <a:pPr indent="0">
              <a:lnSpc>
                <a:spcPct val="150000"/>
              </a:lnSpc>
            </a:pPr>
            <a:r>
              <a:rPr lang="zh-CN" sz="2400" b="0">
                <a:ea typeface="宋体" panose="02010600030101010101" pitchFamily="2" charset="-122"/>
              </a:rPr>
              <a:t>稳稳地停留了</a:t>
            </a:r>
            <a:r>
              <a:rPr lang="en-US" sz="2400" b="0">
                <a:latin typeface="Times New Roman" panose="02020603050405020304" pitchFamily="18" charset="0"/>
                <a:ea typeface="宋体" panose="02010600030101010101" pitchFamily="2" charset="-122"/>
              </a:rPr>
              <a:t>4</a:t>
            </a:r>
            <a:r>
              <a:rPr lang="zh-CN" sz="2400" b="0">
                <a:ea typeface="宋体" panose="02010600030101010101" pitchFamily="2" charset="-122"/>
              </a:rPr>
              <a:t>秒钟，在停留过程中运动员做功</a:t>
            </a:r>
            <a:endParaRPr lang="zh-CN" sz="2400" b="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________J</a:t>
            </a:r>
            <a:r>
              <a:rPr lang="zh-CN" sz="2400" b="0">
                <a:ea typeface="宋体" panose="02010600030101010101" pitchFamily="2" charset="-122"/>
              </a:rPr>
              <a:t>；当举重运动员把杠铃举过头顶，稳稳停留</a:t>
            </a:r>
            <a:endParaRPr lang="zh-CN" sz="2400" b="0">
              <a:ea typeface="宋体" panose="02010600030101010101" pitchFamily="2" charset="-122"/>
            </a:endParaRPr>
          </a:p>
          <a:p>
            <a:pPr indent="0">
              <a:lnSpc>
                <a:spcPct val="150000"/>
              </a:lnSpc>
            </a:pPr>
            <a:r>
              <a:rPr lang="zh-CN" sz="2400" b="0">
                <a:ea typeface="宋体" panose="02010600030101010101" pitchFamily="2" charset="-122"/>
              </a:rPr>
              <a:t>的时候，杠铃受到运动员对它的支持力和它的</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是一对平衡力．</a:t>
            </a:r>
            <a:r>
              <a:rPr lang="en-US" sz="2400" b="0">
                <a:latin typeface="Times New Roman" panose="02020603050405020304" pitchFamily="18" charset="0"/>
                <a:ea typeface="宋体" panose="02010600030101010101" pitchFamily="2" charset="-122"/>
              </a:rPr>
              <a:t>5. </a:t>
            </a:r>
            <a:r>
              <a:rPr lang="en-US" sz="2400" b="0">
                <a:latin typeface="Times New Roman" panose="02020603050405020304" pitchFamily="18" charset="0"/>
                <a:ea typeface="黑体" panose="02010609060101010101" pitchFamily="49"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RJ八下P66，动手动脑学物理</a:t>
            </a:r>
            <a:r>
              <a:rPr lang="en-US" sz="2400" b="0">
                <a:latin typeface="Times New Roman" panose="02020603050405020304" pitchFamily="18" charset="0"/>
                <a:ea typeface="黑体" panose="02010609060101010101" pitchFamily="49" charset="-122"/>
              </a:rPr>
              <a:t>)</a:t>
            </a:r>
            <a:r>
              <a:rPr lang="zh-CN" sz="2400" b="0">
                <a:ea typeface="宋体" panose="02010600030101010101" pitchFamily="2" charset="-122"/>
              </a:rPr>
              <a:t>某建筑工地上一台升降机的厢体连同货物的质量为</a:t>
            </a:r>
            <a:r>
              <a:rPr lang="en-US" sz="2400" b="0">
                <a:latin typeface="Times New Roman" panose="02020603050405020304" pitchFamily="18" charset="0"/>
                <a:ea typeface="宋体" panose="02010600030101010101" pitchFamily="2" charset="-122"/>
              </a:rPr>
              <a:t>1.2 t</a:t>
            </a:r>
            <a:r>
              <a:rPr lang="zh-CN" sz="2400" b="0">
                <a:ea typeface="宋体" panose="02010600030101010101" pitchFamily="2" charset="-122"/>
              </a:rPr>
              <a:t>，在</a:t>
            </a:r>
            <a:r>
              <a:rPr lang="en-US" sz="2400" b="0">
                <a:latin typeface="Times New Roman" panose="02020603050405020304" pitchFamily="18" charset="0"/>
                <a:ea typeface="宋体" panose="02010600030101010101" pitchFamily="2" charset="-122"/>
              </a:rPr>
              <a:t>10 s</a:t>
            </a:r>
            <a:r>
              <a:rPr lang="zh-CN" sz="2400" b="0">
                <a:ea typeface="宋体" panose="02010600030101010101" pitchFamily="2" charset="-122"/>
              </a:rPr>
              <a:t>内从楼的</a:t>
            </a: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层上升到</a:t>
            </a:r>
            <a:r>
              <a:rPr lang="en-US" sz="2400" b="0">
                <a:latin typeface="Times New Roman" panose="02020603050405020304" pitchFamily="18" charset="0"/>
                <a:ea typeface="宋体" panose="02010600030101010101" pitchFamily="2" charset="-122"/>
              </a:rPr>
              <a:t>5</a:t>
            </a:r>
            <a:r>
              <a:rPr lang="zh-CN" sz="2400" b="0">
                <a:ea typeface="宋体" panose="02010600030101010101" pitchFamily="2" charset="-122"/>
              </a:rPr>
              <a:t>层．如果每层楼高</a:t>
            </a:r>
            <a:r>
              <a:rPr lang="en-US" sz="2400" b="0">
                <a:latin typeface="Times New Roman" panose="02020603050405020304" pitchFamily="18" charset="0"/>
                <a:ea typeface="宋体" panose="02010600030101010101" pitchFamily="2" charset="-122"/>
              </a:rPr>
              <a:t>3 m</a:t>
            </a:r>
            <a:r>
              <a:rPr lang="zh-CN" sz="2400" b="0">
                <a:ea typeface="宋体" panose="02010600030101010101" pitchFamily="2" charset="-122"/>
              </a:rPr>
              <a:t>，升降机电动机做的功至少是</a:t>
            </a:r>
            <a:r>
              <a:rPr lang="en-US" sz="2400" b="0">
                <a:latin typeface="Times New Roman" panose="02020603050405020304" pitchFamily="18" charset="0"/>
                <a:ea typeface="宋体" panose="02010600030101010101" pitchFamily="2" charset="-122"/>
              </a:rPr>
              <a:t>__________J</a:t>
            </a:r>
            <a:r>
              <a:rPr lang="zh-CN" sz="2400" b="0">
                <a:ea typeface="宋体" panose="02010600030101010101" pitchFamily="2" charset="-122"/>
              </a:rPr>
              <a:t>，功率至少是</a:t>
            </a:r>
            <a:r>
              <a:rPr lang="en-US" sz="2400" b="0">
                <a:latin typeface="Times New Roman" panose="02020603050405020304" pitchFamily="18" charset="0"/>
                <a:ea typeface="宋体" panose="02010600030101010101" pitchFamily="2" charset="-122"/>
              </a:rPr>
              <a:t>__________W.</a:t>
            </a:r>
            <a:endParaRPr lang="zh-CN" altLang="en-US"/>
          </a:p>
        </p:txBody>
      </p:sp>
      <p:pic>
        <p:nvPicPr>
          <p:cNvPr id="2" name="图片 -2147482380"/>
          <p:cNvPicPr>
            <a:picLocks noChangeAspect="1"/>
          </p:cNvPicPr>
          <p:nvPr/>
        </p:nvPicPr>
        <p:blipFill>
          <a:blip r:embed="rId1"/>
          <a:stretch>
            <a:fillRect/>
          </a:stretch>
        </p:blipFill>
        <p:spPr>
          <a:xfrm>
            <a:off x="9296718" y="1430655"/>
            <a:ext cx="1260475" cy="1869440"/>
          </a:xfrm>
          <a:prstGeom prst="rect">
            <a:avLst/>
          </a:prstGeom>
          <a:noFill/>
          <a:ln w="9525">
            <a:noFill/>
          </a:ln>
        </p:spPr>
      </p:pic>
      <p:sp>
        <p:nvSpPr>
          <p:cNvPr id="11" name="文本框 10"/>
          <p:cNvSpPr txBox="1"/>
          <p:nvPr/>
        </p:nvSpPr>
        <p:spPr>
          <a:xfrm>
            <a:off x="9445943" y="3300095"/>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4</a:t>
            </a:r>
            <a:r>
              <a:rPr lang="zh-CN" b="0">
                <a:cs typeface="楷体_GB2312" charset="0"/>
              </a:rPr>
              <a:t>题图</a:t>
            </a:r>
            <a:endParaRPr lang="zh-CN" altLang="en-US"/>
          </a:p>
        </p:txBody>
      </p:sp>
      <p:sp>
        <p:nvSpPr>
          <p:cNvPr id="3" name="文本框 2"/>
          <p:cNvSpPr txBox="1"/>
          <p:nvPr/>
        </p:nvSpPr>
        <p:spPr>
          <a:xfrm>
            <a:off x="1496378" y="3143885"/>
            <a:ext cx="64960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a:t>
            </a:r>
            <a:endParaRPr lang="zh-CN" altLang="en-US"/>
          </a:p>
        </p:txBody>
      </p:sp>
      <p:sp>
        <p:nvSpPr>
          <p:cNvPr id="4" name="文本框 3"/>
          <p:cNvSpPr txBox="1"/>
          <p:nvPr/>
        </p:nvSpPr>
        <p:spPr>
          <a:xfrm>
            <a:off x="7443153" y="3677920"/>
            <a:ext cx="15494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重力</a:t>
            </a:r>
            <a:endParaRPr lang="zh-CN" altLang="en-US"/>
          </a:p>
        </p:txBody>
      </p:sp>
      <p:sp>
        <p:nvSpPr>
          <p:cNvPr id="5" name="文本框 4"/>
          <p:cNvSpPr txBox="1"/>
          <p:nvPr/>
        </p:nvSpPr>
        <p:spPr>
          <a:xfrm>
            <a:off x="3934778" y="5311775"/>
            <a:ext cx="219392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1.08</a:t>
            </a:r>
            <a:r>
              <a:rPr lang="en-US" sz="2400" b="0">
                <a:solidFill>
                  <a:srgbClr val="FF0000"/>
                </a:solidFill>
                <a:latin typeface="Calibri" panose="020F0502020204030204" charset="0"/>
                <a:ea typeface="宋体" panose="02010600030101010101" pitchFamily="2" charset="-122"/>
                <a:cs typeface="Times New Roman" panose="02020603050405020304" pitchFamily="18" charset="0"/>
              </a:rPr>
              <a:t>×</a:t>
            </a:r>
            <a:r>
              <a:rPr lang="en-US" sz="2400" b="0">
                <a:solidFill>
                  <a:srgbClr val="FF0000"/>
                </a:solidFill>
                <a:latin typeface="Times New Roman" panose="02020603050405020304" pitchFamily="18" charset="0"/>
                <a:ea typeface="宋体" panose="02010600030101010101" pitchFamily="2" charset="-122"/>
              </a:rPr>
              <a:t>10</a:t>
            </a:r>
            <a:r>
              <a:rPr lang="en-US" sz="2400" b="0" baseline="30000">
                <a:solidFill>
                  <a:srgbClr val="FF0000"/>
                </a:solidFill>
                <a:latin typeface="Times New Roman" panose="02020603050405020304" pitchFamily="18" charset="0"/>
                <a:ea typeface="宋体" panose="02010600030101010101" pitchFamily="2" charset="-122"/>
              </a:rPr>
              <a:t>5</a:t>
            </a:r>
            <a:endParaRPr lang="zh-CN" altLang="en-US"/>
          </a:p>
        </p:txBody>
      </p:sp>
      <p:sp>
        <p:nvSpPr>
          <p:cNvPr id="6" name="文本框 5"/>
          <p:cNvSpPr txBox="1"/>
          <p:nvPr/>
        </p:nvSpPr>
        <p:spPr>
          <a:xfrm>
            <a:off x="7443153" y="5311775"/>
            <a:ext cx="172402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1.08</a:t>
            </a:r>
            <a:r>
              <a:rPr lang="en-US" sz="2400" b="0">
                <a:solidFill>
                  <a:srgbClr val="FF0000"/>
                </a:solidFill>
                <a:latin typeface="Calibri" panose="020F0502020204030204" charset="0"/>
                <a:ea typeface="宋体" panose="02010600030101010101" pitchFamily="2" charset="-122"/>
                <a:cs typeface="Times New Roman" panose="02020603050405020304" pitchFamily="18" charset="0"/>
              </a:rPr>
              <a:t>×</a:t>
            </a:r>
            <a:r>
              <a:rPr lang="en-US" sz="2400" b="0">
                <a:solidFill>
                  <a:srgbClr val="FF0000"/>
                </a:solidFill>
                <a:latin typeface="Times New Roman" panose="02020603050405020304" pitchFamily="18" charset="0"/>
                <a:ea typeface="宋体" panose="02010600030101010101" pitchFamily="2" charset="-122"/>
              </a:rPr>
              <a:t>10</a:t>
            </a:r>
            <a:r>
              <a:rPr lang="en-US" sz="2400" b="0" baseline="30000">
                <a:solidFill>
                  <a:srgbClr val="FF0000"/>
                </a:solidFill>
                <a:latin typeface="Times New Roman" panose="02020603050405020304" pitchFamily="18" charset="0"/>
                <a:ea typeface="宋体" panose="02010600030101010101" pitchFamily="2" charset="-122"/>
              </a:rPr>
              <a:t>4</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2183" y="1420495"/>
            <a:ext cx="10075545" cy="570230"/>
            <a:chOff x="1676" y="1655"/>
            <a:chExt cx="15867" cy="898"/>
          </a:xfrm>
        </p:grpSpPr>
        <p:pic>
          <p:nvPicPr>
            <p:cNvPr id="3" name="图片 2" descr="9"/>
            <p:cNvPicPr>
              <a:picLocks noChangeAspect="1"/>
            </p:cNvPicPr>
            <p:nvPr/>
          </p:nvPicPr>
          <p:blipFill>
            <a:blip r:embed="rId1"/>
            <a:srcRect t="9289" r="40169" b="9736"/>
            <a:stretch>
              <a:fillRect/>
            </a:stretch>
          </p:blipFill>
          <p:spPr>
            <a:xfrm>
              <a:off x="1676" y="1655"/>
              <a:ext cx="15867" cy="898"/>
            </a:xfrm>
            <a:prstGeom prst="rect">
              <a:avLst/>
            </a:prstGeom>
          </p:spPr>
        </p:pic>
        <p:sp>
          <p:nvSpPr>
            <p:cNvPr id="4" name="文本框 78"/>
            <p:cNvSpPr txBox="1"/>
            <p:nvPr/>
          </p:nvSpPr>
          <p:spPr>
            <a:xfrm>
              <a:off x="3660" y="1682"/>
              <a:ext cx="3434" cy="871"/>
            </a:xfrm>
            <a:prstGeom prst="rect">
              <a:avLst/>
            </a:prstGeom>
            <a:noFill/>
            <a:ln w="9525">
              <a:noFill/>
            </a:ln>
          </p:spPr>
          <p:txBody>
            <a:bodyPr anchor="t">
              <a:spAutoFit/>
            </a:bodyPr>
            <a:lstStyle/>
            <a:p>
              <a:pPr algn="l"/>
              <a:r>
                <a:rPr lang="zh-CN" altLang="en-US" sz="3000" b="1">
                  <a:solidFill>
                    <a:schemeClr val="tx1"/>
                  </a:solidFill>
                  <a:latin typeface="黑体" panose="02010609060101010101" pitchFamily="49" charset="-122"/>
                  <a:ea typeface="黑体" panose="02010609060101010101" pitchFamily="49" charset="-122"/>
                </a:rPr>
                <a:t>重难点突破</a:t>
              </a:r>
              <a:endParaRPr lang="zh-CN" altLang="en-US" sz="3000" b="1">
                <a:solidFill>
                  <a:schemeClr val="tx1"/>
                </a:solidFill>
                <a:latin typeface="黑体" panose="02010609060101010101" pitchFamily="49" charset="-122"/>
                <a:ea typeface="黑体" panose="02010609060101010101" pitchFamily="49" charset="-122"/>
              </a:endParaRPr>
            </a:p>
          </p:txBody>
        </p:sp>
      </p:grpSp>
      <p:sp>
        <p:nvSpPr>
          <p:cNvPr id="6" name="文本框 5"/>
          <p:cNvSpPr txBox="1"/>
          <p:nvPr/>
        </p:nvSpPr>
        <p:spPr>
          <a:xfrm>
            <a:off x="959168" y="2149475"/>
            <a:ext cx="4174490" cy="737235"/>
          </a:xfrm>
          <a:prstGeom prst="rect">
            <a:avLst/>
          </a:prstGeom>
          <a:noFill/>
        </p:spPr>
        <p:txBody>
          <a:bodyPr wrap="square" rtlCol="0" anchor="t">
            <a:spAutoFit/>
          </a:bodyPr>
          <a:lstStyle/>
          <a:p>
            <a:pPr fontAlgn="auto">
              <a:lnSpc>
                <a:spcPct val="150000"/>
              </a:lnSpc>
            </a:pPr>
            <a:r>
              <a:rPr lang="zh-CN" altLang="en-US" sz="2800" dirty="0">
                <a:latin typeface="黑体" panose="02010609060101010101" pitchFamily="49" charset="-122"/>
                <a:ea typeface="黑体" panose="02010609060101010101" pitchFamily="49" charset="-122"/>
                <a:cs typeface="黑体" panose="02010609060101010101" pitchFamily="49" charset="-122"/>
              </a:rPr>
              <a:t>功、功率的相关计算</a:t>
            </a:r>
            <a:endParaRPr lang="zh-CN" altLang="en-US" sz="2800" dirty="0">
              <a:latin typeface="黑体" panose="02010609060101010101" pitchFamily="49" charset="-122"/>
              <a:ea typeface="黑体" panose="02010609060101010101" pitchFamily="49" charset="-122"/>
              <a:cs typeface="黑体" panose="02010609060101010101" pitchFamily="49" charset="-122"/>
            </a:endParaRPr>
          </a:p>
        </p:txBody>
      </p:sp>
      <p:sp>
        <p:nvSpPr>
          <p:cNvPr id="100" name="文本框 99"/>
          <p:cNvSpPr txBox="1"/>
          <p:nvPr/>
        </p:nvSpPr>
        <p:spPr>
          <a:xfrm>
            <a:off x="951548" y="2872105"/>
            <a:ext cx="10347960" cy="2861310"/>
          </a:xfrm>
          <a:prstGeom prst="rect">
            <a:avLst/>
          </a:prstGeom>
          <a:noFill/>
          <a:ln w="9525">
            <a:noFill/>
          </a:ln>
        </p:spPr>
        <p:txBody>
          <a:bodyPr wrap="square">
            <a:spAutoFit/>
          </a:bodyPr>
          <a:p>
            <a:pPr indent="0">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例</a:t>
            </a: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　小明用</a:t>
            </a:r>
            <a:r>
              <a:rPr lang="en-US" sz="2400" b="0">
                <a:latin typeface="Times New Roman" panose="02020603050405020304" pitchFamily="18" charset="0"/>
                <a:ea typeface="宋体" panose="02010600030101010101" pitchFamily="2" charset="-122"/>
                <a:cs typeface="Times New Roman" panose="02020603050405020304" pitchFamily="18" charset="0"/>
              </a:rPr>
              <a:t>40 N</a:t>
            </a:r>
            <a:r>
              <a:rPr lang="zh-CN" sz="2400" b="0">
                <a:latin typeface="Times New Roman" panose="02020603050405020304" pitchFamily="18" charset="0"/>
                <a:ea typeface="宋体" panose="02010600030101010101" pitchFamily="2" charset="-122"/>
                <a:cs typeface="Times New Roman" panose="02020603050405020304" pitchFamily="18" charset="0"/>
              </a:rPr>
              <a:t>的水平推力推着重</a:t>
            </a:r>
            <a:r>
              <a:rPr lang="en-US" sz="2400" b="0">
                <a:latin typeface="Times New Roman" panose="02020603050405020304" pitchFamily="18" charset="0"/>
                <a:ea typeface="宋体" panose="02010600030101010101" pitchFamily="2" charset="-122"/>
                <a:cs typeface="Times New Roman" panose="02020603050405020304" pitchFamily="18" charset="0"/>
              </a:rPr>
              <a:t>100 N</a:t>
            </a:r>
            <a:r>
              <a:rPr lang="zh-CN" sz="2400" b="0">
                <a:latin typeface="Times New Roman" panose="02020603050405020304" pitchFamily="18" charset="0"/>
                <a:ea typeface="宋体" panose="02010600030101010101" pitchFamily="2" charset="-122"/>
                <a:cs typeface="Times New Roman" panose="02020603050405020304" pitchFamily="18" charset="0"/>
              </a:rPr>
              <a:t>的箱子在</a:t>
            </a:r>
            <a:r>
              <a:rPr lang="en-US" sz="2400" b="0">
                <a:latin typeface="Times New Roman" panose="02020603050405020304" pitchFamily="18" charset="0"/>
                <a:ea typeface="宋体" panose="02010600030101010101" pitchFamily="2" charset="-122"/>
                <a:cs typeface="Times New Roman" panose="02020603050405020304" pitchFamily="18" charset="0"/>
              </a:rPr>
              <a:t>10 s</a:t>
            </a:r>
            <a:r>
              <a:rPr lang="zh-CN" sz="2400" b="0">
                <a:latin typeface="Times New Roman" panose="02020603050405020304" pitchFamily="18" charset="0"/>
                <a:ea typeface="宋体" panose="02010600030101010101" pitchFamily="2" charset="-122"/>
                <a:cs typeface="Times New Roman" panose="02020603050405020304" pitchFamily="18" charset="0"/>
              </a:rPr>
              <a:t>内沿水平地面匀速前进</a:t>
            </a:r>
            <a:r>
              <a:rPr lang="en-US" sz="2400" b="0">
                <a:latin typeface="Times New Roman" panose="02020603050405020304" pitchFamily="18" charset="0"/>
                <a:ea typeface="宋体" panose="02010600030101010101" pitchFamily="2" charset="-122"/>
                <a:cs typeface="Times New Roman" panose="02020603050405020304" pitchFamily="18" charset="0"/>
              </a:rPr>
              <a:t>10 m</a:t>
            </a:r>
            <a:r>
              <a:rPr lang="zh-CN" sz="2400" b="0">
                <a:latin typeface="Times New Roman" panose="02020603050405020304" pitchFamily="18" charset="0"/>
                <a:ea typeface="宋体" panose="02010600030101010101" pitchFamily="2" charset="-122"/>
                <a:cs typeface="Times New Roman" panose="02020603050405020304" pitchFamily="18" charset="0"/>
              </a:rPr>
              <a:t>，则小明所做功为</a:t>
            </a:r>
            <a:r>
              <a:rPr lang="en-US" sz="2400" b="0">
                <a:latin typeface="Times New Roman" panose="02020603050405020304" pitchFamily="18" charset="0"/>
                <a:ea typeface="宋体" panose="02010600030101010101" pitchFamily="2" charset="-122"/>
                <a:cs typeface="Times New Roman" panose="02020603050405020304" pitchFamily="18" charset="0"/>
              </a:rPr>
              <a:t>______J</a:t>
            </a:r>
            <a:r>
              <a:rPr lang="zh-CN" sz="2400" b="0">
                <a:latin typeface="Times New Roman" panose="02020603050405020304" pitchFamily="18" charset="0"/>
                <a:ea typeface="宋体" panose="02010600030101010101" pitchFamily="2" charset="-122"/>
                <a:cs typeface="Times New Roman" panose="02020603050405020304" pitchFamily="18" charset="0"/>
              </a:rPr>
              <a:t>，推力做功的功率为</a:t>
            </a:r>
            <a:r>
              <a:rPr lang="en-US" sz="2400" b="0">
                <a:latin typeface="Times New Roman" panose="02020603050405020304" pitchFamily="18" charset="0"/>
                <a:ea typeface="宋体" panose="02010600030101010101" pitchFamily="2" charset="-122"/>
                <a:cs typeface="Times New Roman" panose="02020603050405020304" pitchFamily="18" charset="0"/>
              </a:rPr>
              <a:t>________W.</a:t>
            </a:r>
            <a:r>
              <a:rPr lang="zh-CN" sz="2400" b="0">
                <a:latin typeface="Times New Roman" panose="02020603050405020304" pitchFamily="18" charset="0"/>
                <a:ea typeface="宋体" panose="02010600030101010101" pitchFamily="2" charset="-122"/>
                <a:cs typeface="Times New Roman" panose="02020603050405020304" pitchFamily="18" charset="0"/>
              </a:rPr>
              <a:t>例</a:t>
            </a:r>
            <a:r>
              <a:rPr lang="en-US" sz="2400" b="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a:latin typeface="Times New Roman" panose="02020603050405020304" pitchFamily="18" charset="0"/>
                <a:ea typeface="宋体" panose="02010600030101010101" pitchFamily="2" charset="-122"/>
                <a:cs typeface="Times New Roman" panose="02020603050405020304" pitchFamily="18" charset="0"/>
              </a:rPr>
              <a:t>(2019凉山州)“</a:t>
            </a:r>
            <a:r>
              <a:rPr lang="zh-CN" sz="2400" b="0">
                <a:latin typeface="Times New Roman" panose="02020603050405020304" pitchFamily="18" charset="0"/>
                <a:ea typeface="宋体" panose="02010600030101010101" pitchFamily="2" charset="-122"/>
                <a:cs typeface="Times New Roman" panose="02020603050405020304" pitchFamily="18" charset="0"/>
              </a:rPr>
              <a:t>绿色环保，低碳出行．</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一辆纯电动公交车在水平路面上匀速行驶，发动机的功率为</a:t>
            </a:r>
            <a:r>
              <a:rPr lang="en-US" sz="2400" b="0">
                <a:latin typeface="Times New Roman" panose="02020603050405020304" pitchFamily="18" charset="0"/>
                <a:ea typeface="宋体" panose="02010600030101010101" pitchFamily="2" charset="-122"/>
                <a:cs typeface="Times New Roman" panose="02020603050405020304" pitchFamily="18" charset="0"/>
              </a:rPr>
              <a:t>200 kW</a:t>
            </a:r>
            <a:r>
              <a:rPr lang="zh-CN" sz="2400" b="0">
                <a:latin typeface="Times New Roman" panose="02020603050405020304" pitchFamily="18" charset="0"/>
                <a:ea typeface="宋体" panose="02010600030101010101" pitchFamily="2" charset="-122"/>
                <a:cs typeface="Times New Roman" panose="02020603050405020304" pitchFamily="18" charset="0"/>
              </a:rPr>
              <a:t>，速度为</a:t>
            </a:r>
            <a:r>
              <a:rPr lang="en-US" sz="2400" b="0">
                <a:latin typeface="Times New Roman" panose="02020603050405020304" pitchFamily="18" charset="0"/>
                <a:ea typeface="宋体" panose="02010600030101010101" pitchFamily="2" charset="-122"/>
                <a:cs typeface="Times New Roman" panose="02020603050405020304" pitchFamily="18" charset="0"/>
              </a:rPr>
              <a:t>72 km/h.</a:t>
            </a:r>
            <a:r>
              <a:rPr lang="zh-CN" sz="2400" b="0">
                <a:latin typeface="Times New Roman" panose="02020603050405020304" pitchFamily="18" charset="0"/>
                <a:ea typeface="宋体" panose="02010600030101010101" pitchFamily="2" charset="-122"/>
                <a:cs typeface="Times New Roman" panose="02020603050405020304" pitchFamily="18" charset="0"/>
              </a:rPr>
              <a:t>公交车行驶</a:t>
            </a:r>
            <a:r>
              <a:rPr lang="en-US" sz="2400" b="0">
                <a:latin typeface="Times New Roman" panose="02020603050405020304" pitchFamily="18" charset="0"/>
                <a:ea typeface="宋体" panose="02010600030101010101" pitchFamily="2" charset="-122"/>
                <a:cs typeface="Times New Roman" panose="02020603050405020304" pitchFamily="18" charset="0"/>
              </a:rPr>
              <a:t>1 h</a:t>
            </a:r>
            <a:r>
              <a:rPr lang="zh-CN" sz="2400" b="0">
                <a:latin typeface="Times New Roman" panose="02020603050405020304" pitchFamily="18" charset="0"/>
                <a:ea typeface="宋体" panose="02010600030101010101" pitchFamily="2" charset="-122"/>
                <a:cs typeface="Times New Roman" panose="02020603050405020304" pitchFamily="18" charset="0"/>
              </a:rPr>
              <a:t>，发动机做的功为 </a:t>
            </a:r>
            <a:r>
              <a:rPr lang="en-US" sz="2400" b="0">
                <a:latin typeface="Times New Roman" panose="02020603050405020304" pitchFamily="18" charset="0"/>
                <a:ea typeface="宋体" panose="02010600030101010101" pitchFamily="2" charset="-122"/>
                <a:cs typeface="Times New Roman" panose="02020603050405020304" pitchFamily="18" charset="0"/>
              </a:rPr>
              <a:t>________J</a:t>
            </a:r>
            <a:r>
              <a:rPr lang="zh-CN" sz="2400" b="0">
                <a:latin typeface="Times New Roman" panose="02020603050405020304" pitchFamily="18" charset="0"/>
                <a:ea typeface="宋体" panose="02010600030101010101" pitchFamily="2" charset="-122"/>
                <a:cs typeface="Times New Roman" panose="02020603050405020304" pitchFamily="18" charset="0"/>
              </a:rPr>
              <a:t>，公交车行驶的路程为</a:t>
            </a:r>
            <a:r>
              <a:rPr lang="en-US" sz="2400" b="0">
                <a:latin typeface="Times New Roman" panose="02020603050405020304" pitchFamily="18" charset="0"/>
                <a:ea typeface="宋体" panose="02010600030101010101" pitchFamily="2" charset="-122"/>
                <a:cs typeface="Times New Roman" panose="02020603050405020304" pitchFamily="18" charset="0"/>
              </a:rPr>
              <a:t>________m.</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14" name="文本框 13"/>
          <p:cNvSpPr txBox="1"/>
          <p:nvPr/>
        </p:nvSpPr>
        <p:spPr>
          <a:xfrm>
            <a:off x="4635818" y="3573780"/>
            <a:ext cx="79819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400</a:t>
            </a:r>
            <a:endParaRPr lang="zh-CN" altLang="en-US"/>
          </a:p>
        </p:txBody>
      </p:sp>
      <p:sp>
        <p:nvSpPr>
          <p:cNvPr id="15" name="文本框 14"/>
          <p:cNvSpPr txBox="1"/>
          <p:nvPr/>
        </p:nvSpPr>
        <p:spPr>
          <a:xfrm>
            <a:off x="8448993" y="3573780"/>
            <a:ext cx="73088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40</a:t>
            </a:r>
            <a:endParaRPr lang="zh-CN" altLang="en-US"/>
          </a:p>
        </p:txBody>
      </p:sp>
      <p:sp>
        <p:nvSpPr>
          <p:cNvPr id="16" name="文本框 15"/>
          <p:cNvSpPr txBox="1"/>
          <p:nvPr/>
        </p:nvSpPr>
        <p:spPr>
          <a:xfrm>
            <a:off x="2279333" y="5201285"/>
            <a:ext cx="132080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7.2</a:t>
            </a:r>
            <a:r>
              <a:rPr lang="en-US" sz="2400" b="0">
                <a:solidFill>
                  <a:srgbClr val="FF0000"/>
                </a:solidFill>
                <a:latin typeface="Calibri" panose="020F0502020204030204" charset="0"/>
                <a:ea typeface="宋体" panose="02010600030101010101" pitchFamily="2" charset="-122"/>
                <a:cs typeface="Times New Roman" panose="02020603050405020304" pitchFamily="18" charset="0"/>
              </a:rPr>
              <a:t>×</a:t>
            </a:r>
            <a:r>
              <a:rPr lang="en-US" sz="2400" b="0">
                <a:solidFill>
                  <a:srgbClr val="FF0000"/>
                </a:solidFill>
                <a:latin typeface="Times New Roman" panose="02020603050405020304" pitchFamily="18" charset="0"/>
                <a:ea typeface="宋体" panose="02010600030101010101" pitchFamily="2" charset="-122"/>
              </a:rPr>
              <a:t>10</a:t>
            </a:r>
            <a:r>
              <a:rPr lang="en-US" sz="2400" b="0" baseline="30000">
                <a:solidFill>
                  <a:srgbClr val="FF0000"/>
                </a:solidFill>
                <a:latin typeface="Times New Roman" panose="02020603050405020304" pitchFamily="18" charset="0"/>
                <a:ea typeface="宋体" panose="02010600030101010101" pitchFamily="2" charset="-122"/>
              </a:rPr>
              <a:t>8</a:t>
            </a:r>
            <a:endParaRPr lang="zh-CN" altLang="en-US"/>
          </a:p>
        </p:txBody>
      </p:sp>
      <p:sp>
        <p:nvSpPr>
          <p:cNvPr id="22" name="文本框 21"/>
          <p:cNvSpPr txBox="1"/>
          <p:nvPr/>
        </p:nvSpPr>
        <p:spPr>
          <a:xfrm>
            <a:off x="6416358" y="5201285"/>
            <a:ext cx="14960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　</a:t>
            </a:r>
            <a:r>
              <a:rPr lang="en-US" sz="2400" b="0">
                <a:solidFill>
                  <a:srgbClr val="FF0000"/>
                </a:solidFill>
                <a:latin typeface="Times New Roman" panose="02020603050405020304" pitchFamily="18" charset="0"/>
                <a:ea typeface="宋体" panose="02010600030101010101" pitchFamily="2" charset="-122"/>
              </a:rPr>
              <a:t>72 000</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92823" y="984250"/>
            <a:ext cx="9952355" cy="4523105"/>
          </a:xfrm>
          <a:prstGeom prst="rect">
            <a:avLst/>
          </a:prstGeom>
          <a:noFill/>
          <a:ln w="9525">
            <a:noFill/>
          </a:ln>
        </p:spPr>
        <p:txBody>
          <a:bodyPr wrap="square">
            <a:spAutoFit/>
          </a:bodyPr>
          <a:p>
            <a:pPr indent="0">
              <a:lnSpc>
                <a:spcPct val="150000"/>
              </a:lnSpc>
            </a:pPr>
            <a:r>
              <a:rPr lang="zh-CN" sz="2400" b="0">
                <a:ea typeface="黑体" panose="02010609060101010101" pitchFamily="49" charset="-122"/>
              </a:rPr>
              <a:t>【变式】</a:t>
            </a:r>
            <a:r>
              <a:rPr lang="zh-CN" sz="2400" b="0">
                <a:ea typeface="宋体" panose="02010600030101010101" pitchFamily="2" charset="-122"/>
              </a:rPr>
              <a:t>某型号汽车发动机的额定功率为</a:t>
            </a:r>
            <a:r>
              <a:rPr lang="en-US" sz="2400" b="0">
                <a:latin typeface="Times New Roman" panose="02020603050405020304" pitchFamily="18" charset="0"/>
                <a:ea typeface="宋体" panose="02010600030101010101" pitchFamily="2" charset="-122"/>
              </a:rPr>
              <a:t>60 kW</a:t>
            </a:r>
            <a:r>
              <a:rPr lang="zh-CN" sz="2400" b="0">
                <a:ea typeface="宋体" panose="02010600030101010101" pitchFamily="2" charset="-122"/>
              </a:rPr>
              <a:t>，在水平路面上行驶时受到的阻力是</a:t>
            </a:r>
            <a:r>
              <a:rPr lang="en-US" sz="2400" b="0">
                <a:latin typeface="Times New Roman" panose="02020603050405020304" pitchFamily="18" charset="0"/>
                <a:ea typeface="宋体" panose="02010600030101010101" pitchFamily="2" charset="-122"/>
              </a:rPr>
              <a:t>1 200 N</a:t>
            </a:r>
            <a:r>
              <a:rPr lang="zh-CN" sz="2400" b="0">
                <a:ea typeface="宋体" panose="02010600030101010101" pitchFamily="2" charset="-122"/>
              </a:rPr>
              <a:t>，发动机在额定功率下，汽车匀速行驶时的速度大小约为   </a:t>
            </a:r>
            <a:r>
              <a:rPr lang="en-US" sz="2400" b="0">
                <a:latin typeface="Times New Roman" panose="02020603050405020304" pitchFamily="18" charset="0"/>
                <a:ea typeface="宋体" panose="02010600030101010101" pitchFamily="2" charset="-122"/>
              </a:rPr>
              <a:t>______  m/s.</a:t>
            </a:r>
            <a:r>
              <a:rPr lang="zh-CN" sz="2400" b="0">
                <a:ea typeface="宋体" panose="02010600030101010101" pitchFamily="2" charset="-122"/>
              </a:rPr>
              <a:t>在同样的阻力下，如果汽车匀速行驶时的速度为</a:t>
            </a:r>
            <a:r>
              <a:rPr lang="en-US" sz="2400" b="0">
                <a:latin typeface="Times New Roman" panose="02020603050405020304" pitchFamily="18" charset="0"/>
                <a:ea typeface="宋体" panose="02010600030101010101" pitchFamily="2" charset="-122"/>
              </a:rPr>
              <a:t>15 m/s</a:t>
            </a:r>
            <a:r>
              <a:rPr lang="zh-CN" sz="2400" b="0">
                <a:ea typeface="宋体" panose="02010600030101010101" pitchFamily="2" charset="-122"/>
              </a:rPr>
              <a:t>，则发动机输出的实际功率是  </a:t>
            </a:r>
            <a:r>
              <a:rPr lang="en-US" sz="2400" b="0">
                <a:latin typeface="Times New Roman" panose="02020603050405020304" pitchFamily="18" charset="0"/>
                <a:ea typeface="宋体" panose="02010600030101010101" pitchFamily="2" charset="-122"/>
              </a:rPr>
              <a:t>________kW.</a:t>
            </a:r>
            <a:endParaRPr lang="zh-CN" sz="2400" b="0">
              <a:ea typeface="黑体" panose="02010609060101010101" pitchFamily="49" charset="-122"/>
            </a:endParaRPr>
          </a:p>
          <a:p>
            <a:pPr indent="0">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例</a:t>
            </a:r>
            <a:r>
              <a:rPr lang="en-US" sz="2400" b="0">
                <a:latin typeface="Times New Roman" panose="02020603050405020304" pitchFamily="18" charset="0"/>
                <a:ea typeface="宋体" panose="02010600030101010101" pitchFamily="2" charset="-122"/>
                <a:cs typeface="Times New Roman" panose="02020603050405020304" pitchFamily="18" charset="0"/>
              </a:rPr>
              <a:t> 3</a:t>
            </a:r>
            <a:r>
              <a:rPr lang="zh-CN" sz="2400" b="0">
                <a:ea typeface="宋体" panose="02010600030101010101" pitchFamily="2" charset="-122"/>
              </a:rPr>
              <a:t>　跳绳是大家喜爱的体育运动之一，小金的质量为</a:t>
            </a:r>
            <a:r>
              <a:rPr lang="en-US" sz="2400" b="0">
                <a:latin typeface="Times New Roman" panose="02020603050405020304" pitchFamily="18" charset="0"/>
                <a:ea typeface="宋体" panose="02010600030101010101" pitchFamily="2" charset="-122"/>
              </a:rPr>
              <a:t>50 kg</a:t>
            </a:r>
            <a:r>
              <a:rPr lang="zh-CN" sz="2400" b="0">
                <a:ea typeface="宋体" panose="02010600030101010101" pitchFamily="2" charset="-122"/>
              </a:rPr>
              <a:t>，每次跳起高度约为</a:t>
            </a:r>
            <a:r>
              <a:rPr lang="en-US" sz="2400" b="0">
                <a:latin typeface="Times New Roman" panose="02020603050405020304" pitchFamily="18" charset="0"/>
                <a:ea typeface="宋体" panose="02010600030101010101" pitchFamily="2" charset="-122"/>
              </a:rPr>
              <a:t>6 cm(</a:t>
            </a:r>
            <a:r>
              <a:rPr lang="zh-CN" sz="2400" b="0">
                <a:ea typeface="宋体" panose="02010600030101010101" pitchFamily="2" charset="-122"/>
              </a:rPr>
              <a:t>人整体上升，如图所示</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，一分钟跳</a:t>
            </a:r>
            <a:r>
              <a:rPr lang="en-US" sz="2400" b="0">
                <a:latin typeface="Times New Roman" panose="02020603050405020304" pitchFamily="18" charset="0"/>
                <a:ea typeface="宋体" panose="02010600030101010101" pitchFamily="2" charset="-122"/>
              </a:rPr>
              <a:t>100</a:t>
            </a:r>
            <a:endParaRPr lang="en-US" sz="2400" b="0">
              <a:latin typeface="Times New Roman" panose="02020603050405020304" pitchFamily="18" charset="0"/>
              <a:ea typeface="宋体" panose="02010600030101010101" pitchFamily="2" charset="-122"/>
            </a:endParaRPr>
          </a:p>
          <a:p>
            <a:pPr indent="0">
              <a:lnSpc>
                <a:spcPct val="150000"/>
              </a:lnSpc>
            </a:pPr>
            <a:r>
              <a:rPr lang="zh-CN" sz="2400" b="0">
                <a:ea typeface="宋体" panose="02010600030101010101" pitchFamily="2" charset="-122"/>
              </a:rPr>
              <a:t>次，小金跳起一次克服重力做的功是</a:t>
            </a:r>
            <a:r>
              <a:rPr lang="en-US" sz="2400" b="0">
                <a:latin typeface="Times New Roman" panose="02020603050405020304" pitchFamily="18" charset="0"/>
                <a:ea typeface="宋体" panose="02010600030101010101" pitchFamily="2" charset="-122"/>
              </a:rPr>
              <a:t>________J</a:t>
            </a:r>
            <a:r>
              <a:rPr lang="zh-CN" sz="2400" b="0">
                <a:ea typeface="宋体" panose="02010600030101010101" pitchFamily="2" charset="-122"/>
              </a:rPr>
              <a:t>，一</a:t>
            </a:r>
            <a:endParaRPr lang="zh-CN" sz="2400" b="0">
              <a:ea typeface="宋体" panose="02010600030101010101" pitchFamily="2" charset="-122"/>
            </a:endParaRPr>
          </a:p>
          <a:p>
            <a:pPr indent="0">
              <a:lnSpc>
                <a:spcPct val="150000"/>
              </a:lnSpc>
            </a:pPr>
            <a:r>
              <a:rPr lang="zh-CN" sz="2400" b="0">
                <a:ea typeface="宋体" panose="02010600030101010101" pitchFamily="2" charset="-122"/>
              </a:rPr>
              <a:t>分钟内跳绳的功率为</a:t>
            </a:r>
            <a:r>
              <a:rPr lang="en-US" sz="2400" b="0">
                <a:latin typeface="Times New Roman" panose="02020603050405020304" pitchFamily="18" charset="0"/>
                <a:ea typeface="宋体" panose="02010600030101010101" pitchFamily="2" charset="-122"/>
              </a:rPr>
              <a:t>________ W.</a:t>
            </a:r>
            <a:endParaRPr lang="zh-CN" altLang="en-US"/>
          </a:p>
        </p:txBody>
      </p:sp>
      <p:pic>
        <p:nvPicPr>
          <p:cNvPr id="2" name="图片 -2147482378"/>
          <p:cNvPicPr>
            <a:picLocks noChangeAspect="1"/>
          </p:cNvPicPr>
          <p:nvPr/>
        </p:nvPicPr>
        <p:blipFill>
          <a:blip r:embed="rId1"/>
          <a:stretch>
            <a:fillRect/>
          </a:stretch>
        </p:blipFill>
        <p:spPr>
          <a:xfrm>
            <a:off x="8225473" y="3946525"/>
            <a:ext cx="2647950" cy="1577340"/>
          </a:xfrm>
          <a:prstGeom prst="rect">
            <a:avLst/>
          </a:prstGeom>
          <a:noFill/>
          <a:ln w="9525">
            <a:noFill/>
          </a:ln>
        </p:spPr>
      </p:pic>
      <p:sp>
        <p:nvSpPr>
          <p:cNvPr id="6" name="矩形 5"/>
          <p:cNvSpPr/>
          <p:nvPr/>
        </p:nvSpPr>
        <p:spPr>
          <a:xfrm>
            <a:off x="9052471" y="5853395"/>
            <a:ext cx="982980" cy="368300"/>
          </a:xfrm>
          <a:prstGeom prst="rect">
            <a:avLst/>
          </a:prstGeom>
        </p:spPr>
        <p:txBody>
          <a:bodyPr wrap="none">
            <a:spAutoFit/>
          </a:bodyPr>
          <a:p>
            <a:r>
              <a:rPr lang="zh-CN" altLang="zh-CN" dirty="0"/>
              <a:t>例</a:t>
            </a:r>
            <a:r>
              <a:rPr lang="en-US" altLang="zh-CN" dirty="0">
                <a:latin typeface="Times New Roman" panose="02020603050405020304" pitchFamily="18" charset="0"/>
                <a:cs typeface="Times New Roman" panose="02020603050405020304" pitchFamily="18" charset="0"/>
              </a:rPr>
              <a:t>3</a:t>
            </a:r>
            <a:r>
              <a:rPr lang="zh-CN" altLang="zh-CN" dirty="0"/>
              <a:t>题图</a:t>
            </a:r>
            <a:endParaRPr lang="zh-CN" altLang="en-US" dirty="0"/>
          </a:p>
        </p:txBody>
      </p:sp>
      <p:sp>
        <p:nvSpPr>
          <p:cNvPr id="3" name="文本框 2"/>
          <p:cNvSpPr txBox="1"/>
          <p:nvPr/>
        </p:nvSpPr>
        <p:spPr>
          <a:xfrm>
            <a:off x="2039938" y="2253615"/>
            <a:ext cx="79819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50</a:t>
            </a:r>
            <a:endParaRPr lang="zh-CN" altLang="en-US"/>
          </a:p>
        </p:txBody>
      </p:sp>
      <p:sp>
        <p:nvSpPr>
          <p:cNvPr id="4" name="文本框 3"/>
          <p:cNvSpPr txBox="1"/>
          <p:nvPr/>
        </p:nvSpPr>
        <p:spPr>
          <a:xfrm>
            <a:off x="5164138" y="2727960"/>
            <a:ext cx="106616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18</a:t>
            </a:r>
            <a:endParaRPr lang="zh-CN" altLang="en-US"/>
          </a:p>
        </p:txBody>
      </p:sp>
      <p:sp>
        <p:nvSpPr>
          <p:cNvPr id="5" name="文本框 4"/>
          <p:cNvSpPr txBox="1"/>
          <p:nvPr/>
        </p:nvSpPr>
        <p:spPr>
          <a:xfrm>
            <a:off x="6255703" y="4401820"/>
            <a:ext cx="68961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30</a:t>
            </a:r>
            <a:endParaRPr lang="zh-CN" altLang="en-US"/>
          </a:p>
        </p:txBody>
      </p:sp>
      <p:sp>
        <p:nvSpPr>
          <p:cNvPr id="7" name="文本框 6"/>
          <p:cNvSpPr txBox="1"/>
          <p:nvPr/>
        </p:nvSpPr>
        <p:spPr>
          <a:xfrm>
            <a:off x="4187508" y="4933950"/>
            <a:ext cx="64960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50</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644333" y="1131276"/>
            <a:ext cx="8839200" cy="645147"/>
            <a:chOff x="2362" y="1210"/>
            <a:chExt cx="13920" cy="1234"/>
          </a:xfrm>
        </p:grpSpPr>
        <p:pic>
          <p:nvPicPr>
            <p:cNvPr id="21521" name="图片 12" descr="2020试题研究版式22"/>
            <p:cNvPicPr>
              <a:picLocks noChangeAspect="1"/>
            </p:cNvPicPr>
            <p:nvPr/>
          </p:nvPicPr>
          <p:blipFill>
            <a:blip r:embed="rId1"/>
            <a:stretch>
              <a:fillRect/>
            </a:stretch>
          </p:blipFill>
          <p:spPr>
            <a:xfrm>
              <a:off x="2362" y="1246"/>
              <a:ext cx="13920" cy="1132"/>
            </a:xfrm>
            <a:prstGeom prst="rect">
              <a:avLst/>
            </a:prstGeom>
            <a:noFill/>
            <a:ln w="9525">
              <a:noFill/>
            </a:ln>
          </p:spPr>
        </p:pic>
        <p:sp>
          <p:nvSpPr>
            <p:cNvPr id="23" name="文本框 15"/>
            <p:cNvSpPr txBox="1"/>
            <p:nvPr/>
          </p:nvSpPr>
          <p:spPr>
            <a:xfrm>
              <a:off x="4087" y="1210"/>
              <a:ext cx="10252" cy="1234"/>
            </a:xfrm>
            <a:prstGeom prst="rect">
              <a:avLst/>
            </a:prstGeom>
            <a:noFill/>
            <a:ln w="9525">
              <a:noFill/>
            </a:ln>
          </p:spPr>
          <p:txBody>
            <a:bodyPr wrap="square" anchor="t">
              <a:spAutoFit/>
            </a:bodyPr>
            <a:lstStyle/>
            <a:p>
              <a:pPr algn="ctr"/>
              <a:r>
                <a:rPr lang="zh-CN" altLang="en-US"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玩转广东省卷</a:t>
              </a:r>
              <a:r>
                <a:rPr lang="en-US" altLang="zh-CN"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10</a:t>
              </a:r>
              <a:r>
                <a:rPr lang="zh-CN" altLang="en-US"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年中考真题</a:t>
              </a:r>
              <a:endParaRPr lang="zh-CN" altLang="en-US" sz="36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grpSp>
      <p:sp>
        <p:nvSpPr>
          <p:cNvPr id="5" name="文本框 4"/>
          <p:cNvSpPr txBox="1"/>
          <p:nvPr/>
        </p:nvSpPr>
        <p:spPr>
          <a:xfrm>
            <a:off x="3038158" y="2731770"/>
            <a:ext cx="6170930" cy="460375"/>
          </a:xfrm>
          <a:prstGeom prst="rect">
            <a:avLst/>
          </a:prstGeom>
          <a:noFill/>
          <a:ln w="9525">
            <a:noFill/>
          </a:ln>
        </p:spPr>
        <p:txBody>
          <a:bodyPr wrap="square">
            <a:spAutoFit/>
          </a:bodyPr>
          <a:p>
            <a:pPr indent="0" algn="ctr"/>
            <a:r>
              <a:rPr lang="zh-CN" sz="2400" b="0">
                <a:ea typeface="黑体" panose="02010609060101010101" pitchFamily="49" charset="-122"/>
              </a:rPr>
              <a:t>考向一　搬运物体类</a:t>
            </a:r>
            <a:r>
              <a:rPr lang="en-US" sz="2400" b="0">
                <a:latin typeface="Times New Roman" panose="02020603050405020304" pitchFamily="18" charset="0"/>
                <a:cs typeface="仿宋_GB2312" charset="0"/>
              </a:rPr>
              <a:t>(2017.19</a:t>
            </a:r>
            <a:r>
              <a:rPr lang="zh-CN" sz="2400" b="0">
                <a:cs typeface="仿宋_GB2312" charset="0"/>
              </a:rPr>
              <a:t>，</a:t>
            </a:r>
            <a:r>
              <a:rPr lang="en-US" sz="2400" b="0">
                <a:latin typeface="Times New Roman" panose="02020603050405020304" pitchFamily="18" charset="0"/>
                <a:cs typeface="仿宋_GB2312" charset="0"/>
              </a:rPr>
              <a:t>2011.11)</a:t>
            </a:r>
            <a:endParaRPr lang="zh-CN" altLang="en-US"/>
          </a:p>
        </p:txBody>
      </p:sp>
      <p:grpSp>
        <p:nvGrpSpPr>
          <p:cNvPr id="9" name="组合 8"/>
          <p:cNvGrpSpPr/>
          <p:nvPr/>
        </p:nvGrpSpPr>
        <p:grpSpPr>
          <a:xfrm>
            <a:off x="1114743" y="3517900"/>
            <a:ext cx="3195320" cy="548640"/>
            <a:chOff x="1076" y="4410"/>
            <a:chExt cx="5032" cy="864"/>
          </a:xfrm>
        </p:grpSpPr>
        <p:pic>
          <p:nvPicPr>
            <p:cNvPr id="10" name="图片 9" descr="34"/>
            <p:cNvPicPr>
              <a:picLocks noChangeAspect="1"/>
            </p:cNvPicPr>
            <p:nvPr/>
          </p:nvPicPr>
          <p:blipFill>
            <a:blip r:embed="rId2"/>
            <a:stretch>
              <a:fillRect/>
            </a:stretch>
          </p:blipFill>
          <p:spPr>
            <a:xfrm>
              <a:off x="1076" y="4410"/>
              <a:ext cx="4877" cy="864"/>
            </a:xfrm>
            <a:prstGeom prst="rect">
              <a:avLst/>
            </a:prstGeom>
          </p:spPr>
        </p:pic>
        <p:sp>
          <p:nvSpPr>
            <p:cNvPr id="11" name="文本框 10"/>
            <p:cNvSpPr txBox="1"/>
            <p:nvPr/>
          </p:nvSpPr>
          <p:spPr>
            <a:xfrm>
              <a:off x="1243" y="4492"/>
              <a:ext cx="4865" cy="725"/>
            </a:xfrm>
            <a:prstGeom prst="rect">
              <a:avLst/>
            </a:prstGeom>
            <a:noFill/>
          </p:spPr>
          <p:txBody>
            <a:bodyPr wrap="square" rtlCol="0">
              <a:spAutoFit/>
            </a:bodyPr>
            <a:p>
              <a:r>
                <a:rPr lang="zh-CN" altLang="en-US" sz="2400" b="1">
                  <a:solidFill>
                    <a:srgbClr val="458E65"/>
                  </a:solidFill>
                  <a:latin typeface="黑体" panose="02010609060101010101" pitchFamily="49" charset="-122"/>
                  <a:ea typeface="黑体" panose="02010609060101010101" pitchFamily="49" charset="-122"/>
                </a:rPr>
                <a:t>热  身  小  练  习</a:t>
              </a:r>
              <a:endParaRPr lang="zh-CN" altLang="en-US" sz="2400" b="1">
                <a:solidFill>
                  <a:srgbClr val="458E65"/>
                </a:solidFill>
                <a:latin typeface="黑体" panose="02010609060101010101" pitchFamily="49" charset="-122"/>
                <a:ea typeface="黑体" panose="02010609060101010101" pitchFamily="49" charset="-122"/>
              </a:endParaRPr>
            </a:p>
          </p:txBody>
        </p:sp>
      </p:grpSp>
      <p:sp>
        <p:nvSpPr>
          <p:cNvPr id="12" name="文本框 11"/>
          <p:cNvSpPr txBox="1"/>
          <p:nvPr/>
        </p:nvSpPr>
        <p:spPr>
          <a:xfrm>
            <a:off x="955358" y="4210050"/>
            <a:ext cx="9867900" cy="175323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1. </a:t>
            </a:r>
            <a:r>
              <a:rPr lang="en-US" sz="2400" b="0">
                <a:latin typeface="Times New Roman" panose="02020603050405020304" pitchFamily="18" charset="0"/>
                <a:ea typeface="黑体" panose="02010609060101010101" pitchFamily="49"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2019天津6题3分</a:t>
            </a:r>
            <a:r>
              <a:rPr lang="en-US" sz="2400" b="0">
                <a:latin typeface="Times New Roman" panose="02020603050405020304" pitchFamily="18" charset="0"/>
                <a:ea typeface="黑体" panose="02010609060101010101" pitchFamily="49" charset="-122"/>
              </a:rPr>
              <a:t>)</a:t>
            </a:r>
            <a:r>
              <a:rPr lang="zh-CN" sz="2400" b="0">
                <a:ea typeface="宋体" panose="02010600030101010101" pitchFamily="2" charset="-122"/>
              </a:rPr>
              <a:t>小华把装有</a:t>
            </a:r>
            <a:r>
              <a:rPr lang="en-US" sz="2400" b="0">
                <a:latin typeface="Times New Roman" panose="02020603050405020304" pitchFamily="18" charset="0"/>
                <a:ea typeface="宋体" panose="02010600030101010101" pitchFamily="2" charset="-122"/>
              </a:rPr>
              <a:t>30</a:t>
            </a:r>
            <a:r>
              <a:rPr lang="zh-CN" sz="2400" b="0">
                <a:ea typeface="宋体" panose="02010600030101010101" pitchFamily="2" charset="-122"/>
              </a:rPr>
              <a:t>个鸡蛋的塑料袋从</a:t>
            </a:r>
            <a:r>
              <a:rPr lang="en-US" sz="2400" b="0">
                <a:latin typeface="Times New Roman" panose="02020603050405020304" pitchFamily="18" charset="0"/>
                <a:ea typeface="宋体" panose="02010600030101010101" pitchFamily="2" charset="-122"/>
              </a:rPr>
              <a:t>1</a:t>
            </a:r>
            <a:r>
              <a:rPr lang="zh-CN" sz="2400" b="0">
                <a:ea typeface="宋体" panose="02010600030101010101" pitchFamily="2" charset="-122"/>
              </a:rPr>
              <a:t>楼提到</a:t>
            </a:r>
            <a:r>
              <a:rPr lang="en-US" sz="2400" b="0">
                <a:latin typeface="Times New Roman" panose="02020603050405020304" pitchFamily="18" charset="0"/>
                <a:ea typeface="宋体" panose="02010600030101010101" pitchFamily="2" charset="-122"/>
              </a:rPr>
              <a:t>3</a:t>
            </a:r>
            <a:r>
              <a:rPr lang="zh-CN" sz="2400" b="0">
                <a:ea typeface="宋体" panose="02010600030101010101" pitchFamily="2" charset="-122"/>
              </a:rPr>
              <a:t>楼的家里，他提鸡蛋的力做功最接近</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　　</a:t>
            </a:r>
            <a:r>
              <a:rPr lang="en-US" sz="2400" b="0">
                <a:latin typeface="Times New Roman" panose="02020603050405020304" pitchFamily="18" charset="0"/>
                <a:ea typeface="宋体" panose="02010600030101010101" pitchFamily="2" charset="-122"/>
              </a:rPr>
              <a:t>)A. 9 J</a:t>
            </a:r>
            <a:r>
              <a:rPr lang="zh-CN" sz="2400" b="0">
                <a:ea typeface="宋体" panose="02010600030101010101" pitchFamily="2" charset="-122"/>
              </a:rPr>
              <a:t>　　　　　</a:t>
            </a:r>
            <a:r>
              <a:rPr lang="en-US" sz="2400" b="0">
                <a:latin typeface="Times New Roman" panose="02020603050405020304" pitchFamily="18" charset="0"/>
                <a:ea typeface="宋体" panose="02010600030101010101" pitchFamily="2" charset="-122"/>
              </a:rPr>
              <a:t>B. 30 J</a:t>
            </a:r>
            <a:r>
              <a:rPr lang="zh-CN" sz="2400" b="0">
                <a:ea typeface="宋体" panose="02010600030101010101" pitchFamily="2" charset="-122"/>
              </a:rPr>
              <a:t>　　　　　</a:t>
            </a:r>
            <a:r>
              <a:rPr lang="en-US" sz="2400" b="0">
                <a:latin typeface="Times New Roman" panose="02020603050405020304" pitchFamily="18" charset="0"/>
                <a:ea typeface="宋体" panose="02010600030101010101" pitchFamily="2" charset="-122"/>
              </a:rPr>
              <a:t>C. 90 J</a:t>
            </a:r>
            <a:r>
              <a:rPr lang="zh-CN" sz="2400" b="0">
                <a:ea typeface="宋体" panose="02010600030101010101" pitchFamily="2" charset="-122"/>
              </a:rPr>
              <a:t>　　　　　</a:t>
            </a:r>
            <a:r>
              <a:rPr lang="en-US" sz="2400" b="0">
                <a:latin typeface="Times New Roman" panose="02020603050405020304" pitchFamily="18" charset="0"/>
                <a:ea typeface="宋体" panose="02010600030101010101" pitchFamily="2" charset="-122"/>
              </a:rPr>
              <a:t>D</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300 J</a:t>
            </a:r>
            <a:endParaRPr lang="zh-CN" altLang="en-US"/>
          </a:p>
        </p:txBody>
      </p:sp>
      <p:sp>
        <p:nvSpPr>
          <p:cNvPr id="13" name="文本框 12"/>
          <p:cNvSpPr txBox="1"/>
          <p:nvPr/>
        </p:nvSpPr>
        <p:spPr>
          <a:xfrm>
            <a:off x="4614228" y="4928235"/>
            <a:ext cx="105283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a:t>
            </a:r>
            <a:endParaRPr lang="zh-CN" altLang="en-US"/>
          </a:p>
        </p:txBody>
      </p:sp>
      <p:grpSp>
        <p:nvGrpSpPr>
          <p:cNvPr id="2" name="组合 1"/>
          <p:cNvGrpSpPr/>
          <p:nvPr/>
        </p:nvGrpSpPr>
        <p:grpSpPr>
          <a:xfrm>
            <a:off x="926783" y="1875790"/>
            <a:ext cx="7483475" cy="737235"/>
            <a:chOff x="2588" y="2728"/>
            <a:chExt cx="11785" cy="1161"/>
          </a:xfrm>
        </p:grpSpPr>
        <p:sp>
          <p:nvSpPr>
            <p:cNvPr id="31" name="文本框 30"/>
            <p:cNvSpPr txBox="1"/>
            <p:nvPr/>
          </p:nvSpPr>
          <p:spPr>
            <a:xfrm>
              <a:off x="5175" y="2728"/>
              <a:ext cx="9198" cy="1161"/>
            </a:xfrm>
            <a:prstGeom prst="rect">
              <a:avLst/>
            </a:prstGeom>
            <a:noFill/>
          </p:spPr>
          <p:txBody>
            <a:bodyPr wrap="square" rtlCol="0">
              <a:spAutoFit/>
            </a:bodyPr>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功、功率的相关计算</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r>
                <a:rPr sz="2400" dirty="0">
                  <a:latin typeface="Times New Roman" panose="02020603050405020304" pitchFamily="18" charset="0"/>
                  <a:ea typeface="宋体" panose="02010600030101010101" pitchFamily="2" charset="-122"/>
                  <a:cs typeface="Times New Roman" panose="02020603050405020304" pitchFamily="18" charset="0"/>
                </a:rPr>
                <a:t>10年5考</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58" name="组合 57"/>
            <p:cNvGrpSpPr/>
            <p:nvPr/>
          </p:nvGrpSpPr>
          <p:grpSpPr>
            <a:xfrm>
              <a:off x="2588" y="2933"/>
              <a:ext cx="2264" cy="956"/>
              <a:chOff x="12018" y="8752"/>
              <a:chExt cx="2264" cy="956"/>
            </a:xfrm>
          </p:grpSpPr>
          <p:pic>
            <p:nvPicPr>
              <p:cNvPr id="63" name="图片 62" descr="无序号考点标2字"/>
              <p:cNvPicPr>
                <a:picLocks noChangeAspect="1"/>
              </p:cNvPicPr>
              <p:nvPr/>
            </p:nvPicPr>
            <p:blipFill>
              <a:blip r:embed="rId3"/>
              <a:stretch>
                <a:fillRect/>
              </a:stretch>
            </p:blipFill>
            <p:spPr>
              <a:xfrm>
                <a:off x="12018" y="8752"/>
                <a:ext cx="2262" cy="956"/>
              </a:xfrm>
              <a:prstGeom prst="rect">
                <a:avLst/>
              </a:prstGeom>
            </p:spPr>
          </p:pic>
          <p:sp>
            <p:nvSpPr>
              <p:cNvPr id="64" name="文本框 63"/>
              <p:cNvSpPr txBox="1"/>
              <p:nvPr/>
            </p:nvSpPr>
            <p:spPr>
              <a:xfrm>
                <a:off x="12507" y="8834"/>
                <a:ext cx="1775"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rPr>
                  <a:t>类 型</a:t>
                </a:r>
                <a:r>
                  <a:rPr lang="zh-CN" altLang="en-US" sz="2800" b="1" dirty="0">
                    <a:solidFill>
                      <a:schemeClr val="bg1"/>
                    </a:solidFill>
                    <a:latin typeface="Times New Roman" panose="02020603050405020304" pitchFamily="18" charset="0"/>
                    <a:ea typeface="黑体" panose="02010609060101010101" pitchFamily="49" charset="-122"/>
                  </a:rPr>
                  <a:t> </a:t>
                </a:r>
                <a:endParaRPr lang="zh-CN" altLang="en-US" sz="2800" b="1" dirty="0">
                  <a:solidFill>
                    <a:schemeClr val="bg1"/>
                  </a:solidFill>
                  <a:latin typeface="Times New Roman" panose="02020603050405020304" pitchFamily="18" charset="0"/>
                  <a:ea typeface="黑体" panose="02010609060101010101" pitchFamily="49" charset="-122"/>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319848" y="1968500"/>
            <a:ext cx="9307195" cy="286131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2. </a:t>
            </a:r>
            <a:r>
              <a:rPr lang="en-US" sz="2400" b="0">
                <a:latin typeface="Times New Roman" panose="02020603050405020304" pitchFamily="18" charset="0"/>
                <a:ea typeface="黑体" panose="02010609060101010101" pitchFamily="49"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2019连云港15题3分</a:t>
            </a:r>
            <a:r>
              <a:rPr lang="en-US" sz="2400" b="0">
                <a:latin typeface="Times New Roman" panose="02020603050405020304" pitchFamily="18" charset="0"/>
                <a:ea typeface="黑体" panose="02010609060101010101" pitchFamily="49" charset="-122"/>
              </a:rPr>
              <a:t>)</a:t>
            </a:r>
            <a:r>
              <a:rPr lang="zh-CN" sz="2400" b="0">
                <a:ea typeface="宋体" panose="02010600030101010101" pitchFamily="2" charset="-122"/>
              </a:rPr>
              <a:t>小明同学用</a:t>
            </a:r>
            <a:r>
              <a:rPr lang="en-US" sz="2400" b="0">
                <a:latin typeface="Times New Roman" panose="02020603050405020304" pitchFamily="18" charset="0"/>
                <a:ea typeface="宋体" panose="02010600030101010101" pitchFamily="2" charset="-122"/>
              </a:rPr>
              <a:t>20 N</a:t>
            </a:r>
            <a:r>
              <a:rPr lang="zh-CN" sz="2400" b="0">
                <a:ea typeface="宋体" panose="02010600030101010101" pitchFamily="2" charset="-122"/>
              </a:rPr>
              <a:t>的水平推力，将重为</a:t>
            </a:r>
            <a:r>
              <a:rPr lang="en-US" sz="2400" b="0">
                <a:latin typeface="Times New Roman" panose="02020603050405020304" pitchFamily="18" charset="0"/>
                <a:ea typeface="宋体" panose="02010600030101010101" pitchFamily="2" charset="-122"/>
              </a:rPr>
              <a:t>280 N</a:t>
            </a:r>
            <a:r>
              <a:rPr lang="zh-CN" sz="2400" b="0">
                <a:ea typeface="宋体" panose="02010600030101010101" pitchFamily="2" charset="-122"/>
              </a:rPr>
              <a:t>的购物车沿水平地面向前推动了</a:t>
            </a:r>
            <a:r>
              <a:rPr lang="en-US" sz="2400" b="0">
                <a:latin typeface="Times New Roman" panose="02020603050405020304" pitchFamily="18" charset="0"/>
                <a:ea typeface="宋体" panose="02010600030101010101" pitchFamily="2" charset="-122"/>
              </a:rPr>
              <a:t>10 m</a:t>
            </a:r>
            <a:r>
              <a:rPr lang="zh-CN" sz="2400" b="0">
                <a:ea typeface="宋体" panose="02010600030101010101" pitchFamily="2" charset="-122"/>
              </a:rPr>
              <a:t>，在此过程中，推力对购物车做功</a:t>
            </a:r>
            <a:r>
              <a:rPr lang="en-US" sz="2400" b="0">
                <a:latin typeface="Times New Roman" panose="02020603050405020304" pitchFamily="18" charset="0"/>
                <a:ea typeface="宋体" panose="02010600030101010101" pitchFamily="2" charset="-122"/>
              </a:rPr>
              <a:t>________J</a:t>
            </a:r>
            <a:r>
              <a:rPr lang="zh-CN" sz="2400" b="0">
                <a:ea typeface="宋体" panose="02010600030101010101" pitchFamily="2" charset="-122"/>
              </a:rPr>
              <a:t>，购物车的重力做功</a:t>
            </a:r>
            <a:r>
              <a:rPr lang="en-US" sz="2400" b="0">
                <a:latin typeface="Times New Roman" panose="02020603050405020304" pitchFamily="18" charset="0"/>
                <a:ea typeface="宋体" panose="02010600030101010101" pitchFamily="2" charset="-122"/>
              </a:rPr>
              <a:t>________J</a:t>
            </a:r>
            <a:r>
              <a:rPr lang="zh-CN" sz="2400" b="0">
                <a:ea typeface="宋体" panose="02010600030101010101" pitchFamily="2" charset="-122"/>
              </a:rPr>
              <a:t>；一个皮球落地后弹起，弹起的高度越来越低，皮球在运动过程中，机械能总量</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增加</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减少</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保持不变</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endParaRPr lang="zh-CN" altLang="en-US"/>
          </a:p>
        </p:txBody>
      </p:sp>
      <p:sp>
        <p:nvSpPr>
          <p:cNvPr id="2" name="文本框 1"/>
          <p:cNvSpPr txBox="1"/>
          <p:nvPr/>
        </p:nvSpPr>
        <p:spPr>
          <a:xfrm>
            <a:off x="1926273" y="3209290"/>
            <a:ext cx="122809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 200</a:t>
            </a:r>
            <a:endParaRPr lang="zh-CN" altLang="en-US"/>
          </a:p>
        </p:txBody>
      </p:sp>
      <p:sp>
        <p:nvSpPr>
          <p:cNvPr id="3" name="文本框 2"/>
          <p:cNvSpPr txBox="1"/>
          <p:nvPr/>
        </p:nvSpPr>
        <p:spPr>
          <a:xfrm>
            <a:off x="6272848" y="3209290"/>
            <a:ext cx="68453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a:t>
            </a:r>
            <a:r>
              <a:rPr lang="zh-CN" sz="2400" b="0">
                <a:solidFill>
                  <a:srgbClr val="FF0000"/>
                </a:solidFill>
                <a:ea typeface="宋体" panose="02010600030101010101" pitchFamily="2" charset="-122"/>
              </a:rPr>
              <a:t>　</a:t>
            </a:r>
            <a:endParaRPr lang="zh-CN" altLang="en-US"/>
          </a:p>
        </p:txBody>
      </p:sp>
      <p:sp>
        <p:nvSpPr>
          <p:cNvPr id="4" name="文本框 3"/>
          <p:cNvSpPr txBox="1"/>
          <p:nvPr/>
        </p:nvSpPr>
        <p:spPr>
          <a:xfrm>
            <a:off x="8997633" y="3705225"/>
            <a:ext cx="10115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减少</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76313" y="887730"/>
            <a:ext cx="9926320" cy="452310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3. </a:t>
            </a:r>
            <a:r>
              <a:rPr lang="en-US" sz="2400" b="0">
                <a:latin typeface="Times New Roman" panose="02020603050405020304" pitchFamily="18" charset="0"/>
                <a:ea typeface="黑体" panose="02010609060101010101" pitchFamily="49"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2019</a:t>
            </a:r>
            <a:r>
              <a:rPr lang="zh-CN" sz="2400" b="0">
                <a:latin typeface="Times New Roman" panose="02020603050405020304" pitchFamily="18" charset="0"/>
                <a:ea typeface="宋体" panose="02010600030101010101" pitchFamily="2" charset="-122"/>
                <a:cs typeface="Times New Roman" panose="02020603050405020304" pitchFamily="18" charset="0"/>
              </a:rPr>
              <a:t>镇江</a:t>
            </a:r>
            <a:r>
              <a:rPr lang="en-US" sz="2400" b="0">
                <a:latin typeface="Times New Roman" panose="02020603050405020304" pitchFamily="18" charset="0"/>
                <a:ea typeface="宋体" panose="02010600030101010101" pitchFamily="2" charset="-122"/>
                <a:cs typeface="Times New Roman" panose="02020603050405020304" pitchFamily="18" charset="0"/>
              </a:rPr>
              <a:t>21</a:t>
            </a:r>
            <a:r>
              <a:rPr lang="zh-CN" sz="2400" b="0">
                <a:latin typeface="Times New Roman" panose="02020603050405020304" pitchFamily="18" charset="0"/>
                <a:ea typeface="宋体" panose="02010600030101010101" pitchFamily="2" charset="-122"/>
                <a:cs typeface="Times New Roman" panose="02020603050405020304" pitchFamily="18" charset="0"/>
              </a:rPr>
              <a:t>题</a:t>
            </a:r>
            <a:r>
              <a:rPr lang="en-US" sz="2400" b="0">
                <a:latin typeface="Times New Roman" panose="02020603050405020304" pitchFamily="18" charset="0"/>
                <a:ea typeface="宋体" panose="02010600030101010101" pitchFamily="2" charset="-122"/>
                <a:cs typeface="Times New Roman" panose="02020603050405020304" pitchFamily="18" charset="0"/>
              </a:rPr>
              <a:t>3</a:t>
            </a:r>
            <a:r>
              <a:rPr lang="zh-CN" sz="2400" b="0">
                <a:latin typeface="Times New Roman" panose="02020603050405020304" pitchFamily="18" charset="0"/>
                <a:ea typeface="宋体" panose="02010600030101010101" pitchFamily="2" charset="-122"/>
                <a:cs typeface="Times New Roman" panose="02020603050405020304" pitchFamily="18" charset="0"/>
              </a:rPr>
              <a:t>分</a:t>
            </a:r>
            <a:r>
              <a:rPr lang="en-US" sz="2400" b="0">
                <a:latin typeface="Times New Roman" panose="02020603050405020304" pitchFamily="18" charset="0"/>
                <a:ea typeface="黑体" panose="02010609060101010101" pitchFamily="49" charset="-122"/>
              </a:rPr>
              <a:t>)</a:t>
            </a:r>
            <a:r>
              <a:rPr lang="zh-CN" sz="2400" b="0">
                <a:ea typeface="宋体" panose="02010600030101010101" pitchFamily="2" charset="-122"/>
              </a:rPr>
              <a:t>自动感应门俯视图如图所示：当有物体进入半径为</a:t>
            </a:r>
            <a:r>
              <a:rPr lang="en-US" sz="2400" b="0">
                <a:latin typeface="Times New Roman" panose="02020603050405020304" pitchFamily="18" charset="0"/>
                <a:ea typeface="宋体" panose="02010600030101010101" pitchFamily="2" charset="-122"/>
              </a:rPr>
              <a:t>2 m</a:t>
            </a:r>
            <a:r>
              <a:rPr lang="zh-CN" sz="2400" b="0">
                <a:ea typeface="宋体" panose="02010600030101010101" pitchFamily="2" charset="-122"/>
              </a:rPr>
              <a:t>的虚线圆</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圆心为</a:t>
            </a:r>
            <a:r>
              <a:rPr lang="en-US" sz="2400" b="0" i="1">
                <a:latin typeface="Times New Roman" panose="02020603050405020304" pitchFamily="18" charset="0"/>
                <a:ea typeface="宋体" panose="02010600030101010101" pitchFamily="2" charset="-122"/>
              </a:rPr>
              <a:t>O</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内时，宽度均为</a:t>
            </a:r>
            <a:r>
              <a:rPr lang="en-US" sz="2400" b="0">
                <a:latin typeface="Times New Roman" panose="02020603050405020304" pitchFamily="18" charset="0"/>
                <a:ea typeface="宋体" panose="02010600030101010101" pitchFamily="2" charset="-122"/>
              </a:rPr>
              <a:t>2 m</a:t>
            </a:r>
            <a:r>
              <a:rPr lang="zh-CN" sz="2400" b="0">
                <a:ea typeface="宋体" panose="02010600030101010101" pitchFamily="2" charset="-122"/>
              </a:rPr>
              <a:t>的两扇感应门立即向两边匀速开启，开启速度为</a:t>
            </a:r>
            <a:r>
              <a:rPr lang="en-US" sz="2400" b="0">
                <a:latin typeface="Times New Roman" panose="02020603050405020304" pitchFamily="18" charset="0"/>
                <a:ea typeface="宋体" panose="02010600030101010101" pitchFamily="2" charset="-122"/>
              </a:rPr>
              <a:t>0.1 m/s</a:t>
            </a:r>
            <a:r>
              <a:rPr lang="zh-CN" sz="2400" b="0">
                <a:ea typeface="宋体" panose="02010600030101010101" pitchFamily="2" charset="-122"/>
              </a:rPr>
              <a:t>，感应门在物体离开虚线圆后关闭．在水平地面上，人用</a:t>
            </a:r>
            <a:r>
              <a:rPr lang="en-US" sz="2400" b="0">
                <a:latin typeface="Times New Roman" panose="02020603050405020304" pitchFamily="18" charset="0"/>
                <a:ea typeface="宋体" panose="02010600030101010101" pitchFamily="2" charset="-122"/>
              </a:rPr>
              <a:t>100 N</a:t>
            </a:r>
            <a:r>
              <a:rPr lang="zh-CN" sz="2400" b="0">
                <a:ea typeface="宋体" panose="02010600030101010101" pitchFamily="2" charset="-122"/>
              </a:rPr>
              <a:t>的水平推力</a:t>
            </a:r>
            <a:r>
              <a:rPr lang="en-US" sz="2400" b="0" i="1">
                <a:latin typeface="Times New Roman" panose="02020603050405020304" pitchFamily="18" charset="0"/>
                <a:ea typeface="宋体" panose="02010600030101010101" pitchFamily="2" charset="-122"/>
              </a:rPr>
              <a:t>F</a:t>
            </a:r>
            <a:r>
              <a:rPr lang="zh-CN" sz="2400" b="0">
                <a:ea typeface="宋体" panose="02010600030101010101" pitchFamily="2" charset="-122"/>
              </a:rPr>
              <a:t>推动宽</a:t>
            </a:r>
            <a:r>
              <a:rPr lang="en-US" sz="2400" b="0" i="1">
                <a:latin typeface="Times New Roman" panose="02020603050405020304" pitchFamily="18" charset="0"/>
                <a:ea typeface="宋体" panose="02010600030101010101" pitchFamily="2" charset="-122"/>
              </a:rPr>
              <a:t>D</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40 cm</a:t>
            </a:r>
            <a:r>
              <a:rPr lang="zh-CN" sz="2400" b="0">
                <a:ea typeface="宋体" panose="02010600030101010101" pitchFamily="2" charset="-122"/>
              </a:rPr>
              <a:t>的货物，使货物的中央沿虚线</a:t>
            </a:r>
            <a:r>
              <a:rPr lang="en-US" sz="2400" b="0" i="1">
                <a:latin typeface="Times New Roman" panose="02020603050405020304" pitchFamily="18" charset="0"/>
                <a:ea typeface="宋体" panose="02010600030101010101" pitchFamily="2" charset="-122"/>
              </a:rPr>
              <a:t>s</a:t>
            </a:r>
            <a:r>
              <a:rPr lang="zh-CN" sz="2400" b="0">
                <a:ea typeface="宋体" panose="02010600030101010101" pitchFamily="2" charset="-122"/>
              </a:rPr>
              <a:t>垂直地匀速通过该门．此过程中货物受到的摩擦力大小为</a:t>
            </a:r>
            <a:r>
              <a:rPr lang="en-US" sz="2400" b="0">
                <a:latin typeface="Times New Roman" panose="02020603050405020304" pitchFamily="18" charset="0"/>
                <a:ea typeface="宋体" panose="02010600030101010101" pitchFamily="2" charset="-122"/>
              </a:rPr>
              <a:t>________N</a:t>
            </a:r>
            <a:r>
              <a:rPr lang="zh-CN" sz="2400" b="0">
                <a:ea typeface="宋体" panose="02010600030101010101" pitchFamily="2" charset="-122"/>
              </a:rPr>
              <a:t>，从门开始开启到货物被推至门处的过程中，推力</a:t>
            </a:r>
            <a:r>
              <a:rPr lang="en-US" sz="2400" b="0" i="1">
                <a:latin typeface="Times New Roman" panose="02020603050405020304" pitchFamily="18" charset="0"/>
                <a:ea typeface="宋体" panose="02010600030101010101" pitchFamily="2" charset="-122"/>
              </a:rPr>
              <a:t>F</a:t>
            </a:r>
            <a:r>
              <a:rPr lang="zh-CN" sz="2400" b="0">
                <a:ea typeface="宋体" panose="02010600030101010101" pitchFamily="2" charset="-122"/>
              </a:rPr>
              <a:t>做的功为</a:t>
            </a:r>
            <a:endParaRPr lang="zh-CN" sz="2400" b="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________J</a:t>
            </a:r>
            <a:r>
              <a:rPr lang="zh-CN" sz="2400" b="0">
                <a:ea typeface="宋体" panose="02010600030101010101" pitchFamily="2" charset="-122"/>
              </a:rPr>
              <a:t>；为能安全通过该感应门，货物运动的速度</a:t>
            </a:r>
            <a:endParaRPr lang="zh-CN" sz="2400" b="0">
              <a:ea typeface="宋体" panose="02010600030101010101" pitchFamily="2" charset="-122"/>
            </a:endParaRPr>
          </a:p>
          <a:p>
            <a:pPr indent="0">
              <a:lnSpc>
                <a:spcPct val="150000"/>
              </a:lnSpc>
            </a:pPr>
            <a:r>
              <a:rPr lang="zh-CN" sz="2400" b="0">
                <a:ea typeface="宋体" panose="02010600030101010101" pitchFamily="2" charset="-122"/>
              </a:rPr>
              <a:t>应不超过</a:t>
            </a:r>
            <a:r>
              <a:rPr lang="en-US" sz="2400" b="0">
                <a:latin typeface="Times New Roman" panose="02020603050405020304" pitchFamily="18" charset="0"/>
                <a:ea typeface="宋体" panose="02010600030101010101" pitchFamily="2" charset="-122"/>
              </a:rPr>
              <a:t>________m/s.</a:t>
            </a:r>
            <a:endParaRPr lang="zh-CN" altLang="en-US"/>
          </a:p>
        </p:txBody>
      </p:sp>
      <p:pic>
        <p:nvPicPr>
          <p:cNvPr id="2" name="图片 -2147482374"/>
          <p:cNvPicPr>
            <a:picLocks noChangeAspect="1"/>
          </p:cNvPicPr>
          <p:nvPr/>
        </p:nvPicPr>
        <p:blipFill>
          <a:blip r:embed="rId1"/>
          <a:stretch>
            <a:fillRect/>
          </a:stretch>
        </p:blipFill>
        <p:spPr>
          <a:xfrm>
            <a:off x="8575358" y="3934460"/>
            <a:ext cx="2326640" cy="1754505"/>
          </a:xfrm>
          <a:prstGeom prst="rect">
            <a:avLst/>
          </a:prstGeom>
          <a:noFill/>
          <a:ln w="9525">
            <a:noFill/>
          </a:ln>
        </p:spPr>
      </p:pic>
      <p:sp>
        <p:nvSpPr>
          <p:cNvPr id="3" name="矩形 2"/>
          <p:cNvSpPr/>
          <p:nvPr/>
        </p:nvSpPr>
        <p:spPr>
          <a:xfrm>
            <a:off x="9246894" y="5911056"/>
            <a:ext cx="982980" cy="368300"/>
          </a:xfrm>
          <a:prstGeom prst="rect">
            <a:avLst/>
          </a:prstGeom>
        </p:spPr>
        <p:txBody>
          <a:bodyPr wrap="none">
            <a:spAutoFit/>
          </a:bodyPr>
          <a:p>
            <a:r>
              <a:rPr lang="zh-CN" altLang="zh-CN" dirty="0"/>
              <a:t>第</a:t>
            </a:r>
            <a:r>
              <a:rPr lang="en-US" altLang="zh-CN" dirty="0">
                <a:latin typeface="Times New Roman" panose="02020603050405020304" pitchFamily="18" charset="0"/>
                <a:cs typeface="Times New Roman" panose="02020603050405020304" pitchFamily="18" charset="0"/>
              </a:rPr>
              <a:t>3</a:t>
            </a:r>
            <a:r>
              <a:rPr lang="zh-CN" altLang="zh-CN" dirty="0"/>
              <a:t>题图</a:t>
            </a:r>
            <a:endParaRPr lang="zh-CN" altLang="en-US" dirty="0"/>
          </a:p>
        </p:txBody>
      </p:sp>
      <p:sp>
        <p:nvSpPr>
          <p:cNvPr id="4" name="文本框 3"/>
          <p:cNvSpPr txBox="1"/>
          <p:nvPr/>
        </p:nvSpPr>
        <p:spPr>
          <a:xfrm>
            <a:off x="8575358" y="3203575"/>
            <a:ext cx="87820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100</a:t>
            </a:r>
            <a:endParaRPr lang="zh-CN" altLang="en-US"/>
          </a:p>
        </p:txBody>
      </p:sp>
      <p:sp>
        <p:nvSpPr>
          <p:cNvPr id="5" name="文本框 4"/>
          <p:cNvSpPr txBox="1"/>
          <p:nvPr/>
        </p:nvSpPr>
        <p:spPr>
          <a:xfrm>
            <a:off x="1218248" y="4291330"/>
            <a:ext cx="118681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200</a:t>
            </a:r>
            <a:endParaRPr lang="zh-CN" altLang="en-US"/>
          </a:p>
        </p:txBody>
      </p:sp>
      <p:sp>
        <p:nvSpPr>
          <p:cNvPr id="6" name="文本框 5"/>
          <p:cNvSpPr txBox="1"/>
          <p:nvPr/>
        </p:nvSpPr>
        <p:spPr>
          <a:xfrm>
            <a:off x="2653983" y="4861560"/>
            <a:ext cx="52959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709738" y="2414270"/>
            <a:ext cx="8771890" cy="230695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4. </a:t>
            </a:r>
            <a:r>
              <a:rPr lang="en-US" sz="2400" b="0">
                <a:latin typeface="Times New Roman" panose="02020603050405020304" pitchFamily="18" charset="0"/>
                <a:ea typeface="黑体" panose="02010609060101010101" pitchFamily="49"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2011省卷11题3分</a:t>
            </a:r>
            <a:r>
              <a:rPr lang="en-US" sz="2400" b="0">
                <a:latin typeface="Times New Roman" panose="02020603050405020304" pitchFamily="18" charset="0"/>
                <a:ea typeface="黑体" panose="02010609060101010101" pitchFamily="49" charset="-122"/>
              </a:rPr>
              <a:t>)</a:t>
            </a:r>
            <a:r>
              <a:rPr lang="zh-CN" sz="2400" b="0">
                <a:ea typeface="宋体" panose="02010600030101010101" pitchFamily="2" charset="-122"/>
              </a:rPr>
              <a:t>在水平地面上，工人用</a:t>
            </a:r>
            <a:r>
              <a:rPr lang="en-US" sz="2400" b="0">
                <a:latin typeface="Times New Roman" panose="02020603050405020304" pitchFamily="18" charset="0"/>
                <a:ea typeface="宋体" panose="02010600030101010101" pitchFamily="2" charset="-122"/>
              </a:rPr>
              <a:t>100 N</a:t>
            </a:r>
            <a:r>
              <a:rPr lang="zh-CN" sz="2400" b="0">
                <a:ea typeface="宋体" panose="02010600030101010101" pitchFamily="2" charset="-122"/>
              </a:rPr>
              <a:t>的水平推力推动重</a:t>
            </a:r>
            <a:r>
              <a:rPr lang="en-US" sz="2400" b="0">
                <a:latin typeface="Times New Roman" panose="02020603050405020304" pitchFamily="18" charset="0"/>
                <a:ea typeface="宋体" panose="02010600030101010101" pitchFamily="2" charset="-122"/>
              </a:rPr>
              <a:t>150 N</a:t>
            </a:r>
            <a:r>
              <a:rPr lang="zh-CN" sz="2400" b="0">
                <a:ea typeface="宋体" panose="02010600030101010101" pitchFamily="2" charset="-122"/>
              </a:rPr>
              <a:t>的箱子，</a:t>
            </a:r>
            <a:r>
              <a:rPr lang="en-US" sz="2400" b="0">
                <a:latin typeface="Times New Roman" panose="02020603050405020304" pitchFamily="18" charset="0"/>
                <a:ea typeface="宋体" panose="02010600030101010101" pitchFamily="2" charset="-122"/>
              </a:rPr>
              <a:t>4 s</a:t>
            </a:r>
            <a:r>
              <a:rPr lang="zh-CN" sz="2400" b="0">
                <a:ea typeface="宋体" panose="02010600030101010101" pitchFamily="2" charset="-122"/>
              </a:rPr>
              <a:t>内前进了</a:t>
            </a:r>
            <a:r>
              <a:rPr lang="en-US" sz="2400" b="0">
                <a:latin typeface="Times New Roman" panose="02020603050405020304" pitchFamily="18" charset="0"/>
                <a:ea typeface="宋体" panose="02010600030101010101" pitchFamily="2" charset="-122"/>
              </a:rPr>
              <a:t>6 m</a:t>
            </a:r>
            <a:r>
              <a:rPr lang="zh-CN" sz="2400" b="0">
                <a:ea typeface="宋体" panose="02010600030101010101" pitchFamily="2" charset="-122"/>
              </a:rPr>
              <a:t>，在这个过程中，木箱所受重力对木箱做功为</a:t>
            </a:r>
            <a:r>
              <a:rPr lang="en-US" sz="2400" b="0">
                <a:latin typeface="Times New Roman" panose="02020603050405020304" pitchFamily="18" charset="0"/>
                <a:ea typeface="宋体" panose="02010600030101010101" pitchFamily="2" charset="-122"/>
              </a:rPr>
              <a:t>________J</a:t>
            </a:r>
            <a:r>
              <a:rPr lang="zh-CN" sz="2400" b="0">
                <a:ea typeface="宋体" panose="02010600030101010101" pitchFamily="2" charset="-122"/>
              </a:rPr>
              <a:t>；工人对木箱做功为</a:t>
            </a:r>
            <a:r>
              <a:rPr lang="en-US" sz="2400" b="0">
                <a:latin typeface="Times New Roman" panose="02020603050405020304" pitchFamily="18" charset="0"/>
                <a:ea typeface="宋体" panose="02010600030101010101" pitchFamily="2" charset="-122"/>
              </a:rPr>
              <a:t>________J</a:t>
            </a:r>
            <a:r>
              <a:rPr lang="zh-CN" sz="2400" b="0">
                <a:ea typeface="宋体" panose="02010600030101010101" pitchFamily="2" charset="-122"/>
              </a:rPr>
              <a:t>；箱子运动的平均速度为</a:t>
            </a:r>
            <a:r>
              <a:rPr lang="en-US" sz="2400" b="0">
                <a:latin typeface="Times New Roman" panose="02020603050405020304" pitchFamily="18" charset="0"/>
                <a:ea typeface="宋体" panose="02010600030101010101" pitchFamily="2" charset="-122"/>
              </a:rPr>
              <a:t>______m/s.</a:t>
            </a:r>
            <a:endParaRPr lang="zh-CN" altLang="en-US"/>
          </a:p>
        </p:txBody>
      </p:sp>
      <p:sp>
        <p:nvSpPr>
          <p:cNvPr id="2" name="文本框 1"/>
          <p:cNvSpPr txBox="1"/>
          <p:nvPr/>
        </p:nvSpPr>
        <p:spPr>
          <a:xfrm>
            <a:off x="4310063" y="3660140"/>
            <a:ext cx="69024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a:t>
            </a:r>
            <a:endParaRPr lang="zh-CN" altLang="en-US"/>
          </a:p>
        </p:txBody>
      </p:sp>
      <p:sp>
        <p:nvSpPr>
          <p:cNvPr id="3" name="文本框 2"/>
          <p:cNvSpPr txBox="1"/>
          <p:nvPr/>
        </p:nvSpPr>
        <p:spPr>
          <a:xfrm>
            <a:off x="8252143" y="3660140"/>
            <a:ext cx="132080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600</a:t>
            </a:r>
            <a:endParaRPr lang="zh-CN" altLang="en-US"/>
          </a:p>
        </p:txBody>
      </p:sp>
      <p:sp>
        <p:nvSpPr>
          <p:cNvPr id="4" name="文本框 3"/>
          <p:cNvSpPr txBox="1"/>
          <p:nvPr/>
        </p:nvSpPr>
        <p:spPr>
          <a:xfrm>
            <a:off x="4421188" y="4189095"/>
            <a:ext cx="175069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1.5</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84288" y="815340"/>
            <a:ext cx="9972675" cy="507746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5. </a:t>
            </a:r>
            <a:r>
              <a:rPr lang="en-US" sz="2400" b="0">
                <a:latin typeface="Times New Roman" panose="02020603050405020304" pitchFamily="18" charset="0"/>
                <a:ea typeface="黑体" panose="02010609060101010101" pitchFamily="49"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2017省卷19题4分</a:t>
            </a:r>
            <a:r>
              <a:rPr lang="en-US" sz="2400" b="0">
                <a:latin typeface="Times New Roman" panose="02020603050405020304" pitchFamily="18" charset="0"/>
                <a:ea typeface="黑体" panose="02010609060101010101" pitchFamily="49" charset="-122"/>
              </a:rPr>
              <a:t>)</a:t>
            </a:r>
            <a:r>
              <a:rPr lang="zh-CN" sz="2400" b="0">
                <a:ea typeface="宋体" panose="02010600030101010101" pitchFamily="2" charset="-122"/>
              </a:rPr>
              <a:t>常用机器人潜入水下打捞沉船上的物体．</a:t>
            </a:r>
            <a:r>
              <a:rPr lang="en-US" sz="2400" b="0">
                <a:latin typeface="Times New Roman" panose="02020603050405020304" pitchFamily="18" charset="0"/>
                <a:ea typeface="宋体" panose="02010600030101010101" pitchFamily="2" charset="-122"/>
              </a:rPr>
              <a:t>(</a:t>
            </a:r>
            <a:r>
              <a:rPr lang="en-US" sz="2400" b="0" i="1">
                <a:latin typeface="Times New Roman" panose="02020603050405020304" pitchFamily="18" charset="0"/>
                <a:ea typeface="宋体" panose="02010600030101010101" pitchFamily="2" charset="-122"/>
              </a:rPr>
              <a:t>ρ</a:t>
            </a:r>
            <a:r>
              <a:rPr lang="zh-CN" sz="2400" b="0" baseline="-25000">
                <a:ea typeface="宋体" panose="02010600030101010101" pitchFamily="2" charset="-122"/>
              </a:rPr>
              <a:t>水</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1.0×10</a:t>
            </a:r>
            <a:r>
              <a:rPr lang="en-US" sz="2400" b="0" baseline="30000">
                <a:latin typeface="Times New Roman" panose="02020603050405020304" pitchFamily="18" charset="0"/>
                <a:ea typeface="宋体" panose="02010600030101010101" pitchFamily="2" charset="-122"/>
              </a:rPr>
              <a:t>3</a:t>
            </a:r>
            <a:r>
              <a:rPr lang="en-US" sz="2400" b="0">
                <a:latin typeface="Times New Roman" panose="02020603050405020304" pitchFamily="18" charset="0"/>
                <a:ea typeface="宋体" panose="02010600030101010101" pitchFamily="2" charset="-122"/>
              </a:rPr>
              <a:t> kg/m</a:t>
            </a:r>
            <a:r>
              <a:rPr lang="en-US" sz="2400" b="0" baseline="30000">
                <a:latin typeface="Times New Roman" panose="02020603050405020304" pitchFamily="18" charset="0"/>
                <a:ea typeface="宋体" panose="02010600030101010101" pitchFamily="2" charset="-122"/>
              </a:rPr>
              <a:t>3</a:t>
            </a:r>
            <a:r>
              <a:rPr lang="zh-CN" sz="2400" b="0">
                <a:ea typeface="宋体" panose="02010600030101010101" pitchFamily="2" charset="-122"/>
              </a:rPr>
              <a:t>，</a:t>
            </a:r>
            <a:r>
              <a:rPr lang="en-US" sz="2400" b="0" i="1">
                <a:latin typeface="Times New Roman" panose="02020603050405020304" pitchFamily="18" charset="0"/>
                <a:ea typeface="宋体" panose="02010600030101010101" pitchFamily="2" charset="-122"/>
              </a:rPr>
              <a:t>g</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10 N/kg)(1)</a:t>
            </a:r>
            <a:r>
              <a:rPr lang="zh-CN" sz="2400" b="0">
                <a:ea typeface="宋体" panose="02010600030101010101" pitchFamily="2" charset="-122"/>
              </a:rPr>
              <a:t>某时刻机器人在水下用竖直向上的力举着体积为</a:t>
            </a:r>
            <a:r>
              <a:rPr lang="en-US" sz="2400" b="0">
                <a:latin typeface="Times New Roman" panose="02020603050405020304" pitchFamily="18" charset="0"/>
                <a:ea typeface="宋体" panose="02010600030101010101" pitchFamily="2" charset="-122"/>
              </a:rPr>
              <a:t>0.03 m</a:t>
            </a:r>
            <a:r>
              <a:rPr lang="en-US" sz="2400" b="0" baseline="30000">
                <a:latin typeface="Times New Roman" panose="02020603050405020304" pitchFamily="18" charset="0"/>
                <a:ea typeface="宋体" panose="02010600030101010101" pitchFamily="2" charset="-122"/>
              </a:rPr>
              <a:t>3</a:t>
            </a:r>
            <a:r>
              <a:rPr lang="zh-CN" sz="2400" b="0">
                <a:ea typeface="宋体" panose="02010600030101010101" pitchFamily="2" charset="-122"/>
              </a:rPr>
              <a:t>、密度为</a:t>
            </a:r>
            <a:r>
              <a:rPr lang="en-US" sz="2400" b="0">
                <a:latin typeface="Times New Roman" panose="02020603050405020304" pitchFamily="18" charset="0"/>
                <a:ea typeface="宋体" panose="02010600030101010101" pitchFamily="2" charset="-122"/>
              </a:rPr>
              <a:t>2.5×10</a:t>
            </a:r>
            <a:r>
              <a:rPr lang="en-US" sz="2400" b="0" baseline="30000">
                <a:latin typeface="Times New Roman" panose="02020603050405020304" pitchFamily="18" charset="0"/>
                <a:ea typeface="宋体" panose="02010600030101010101" pitchFamily="2" charset="-122"/>
              </a:rPr>
              <a:t>3</a:t>
            </a:r>
            <a:r>
              <a:rPr lang="en-US" sz="2400" b="0">
                <a:latin typeface="Times New Roman" panose="02020603050405020304" pitchFamily="18" charset="0"/>
                <a:ea typeface="宋体" panose="02010600030101010101" pitchFamily="2" charset="-122"/>
              </a:rPr>
              <a:t> kg/m</a:t>
            </a:r>
            <a:r>
              <a:rPr lang="en-US" sz="2400" b="0" baseline="30000">
                <a:latin typeface="Times New Roman" panose="02020603050405020304" pitchFamily="18" charset="0"/>
                <a:ea typeface="宋体" panose="02010600030101010101" pitchFamily="2" charset="-122"/>
              </a:rPr>
              <a:t>3</a:t>
            </a:r>
            <a:r>
              <a:rPr lang="zh-CN" sz="2400" b="0">
                <a:ea typeface="宋体" panose="02010600030101010101" pitchFamily="2" charset="-122"/>
              </a:rPr>
              <a:t>的实心物体静止不动，该力的大小是多少？</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若机器人在水下</a:t>
            </a:r>
            <a:r>
              <a:rPr lang="en-US" sz="2400" b="0">
                <a:latin typeface="Times New Roman" panose="02020603050405020304" pitchFamily="18" charset="0"/>
                <a:ea typeface="宋体" panose="02010600030101010101" pitchFamily="2" charset="-122"/>
              </a:rPr>
              <a:t>30 m</a:t>
            </a:r>
            <a:r>
              <a:rPr lang="zh-CN" sz="2400" b="0">
                <a:ea typeface="宋体" panose="02010600030101010101" pitchFamily="2" charset="-122"/>
              </a:rPr>
              <a:t>处将该物体匀速竖直向上运至水面需时间</a:t>
            </a:r>
            <a:r>
              <a:rPr lang="en-US" sz="2400" b="0">
                <a:latin typeface="Times New Roman" panose="02020603050405020304" pitchFamily="18" charset="0"/>
                <a:ea typeface="宋体" panose="02010600030101010101" pitchFamily="2" charset="-122"/>
              </a:rPr>
              <a:t>150 s</a:t>
            </a:r>
            <a:r>
              <a:rPr lang="zh-CN" sz="2400" b="0">
                <a:ea typeface="宋体" panose="02010600030101010101" pitchFamily="2" charset="-122"/>
              </a:rPr>
              <a:t>，物体竖直上升所需的动力</a:t>
            </a:r>
            <a:r>
              <a:rPr lang="en-US" sz="2400" b="0" i="1">
                <a:latin typeface="Times New Roman" panose="02020603050405020304" pitchFamily="18" charset="0"/>
                <a:ea typeface="宋体" panose="02010600030101010101" pitchFamily="2" charset="-122"/>
              </a:rPr>
              <a:t>F</a:t>
            </a:r>
            <a:r>
              <a:rPr lang="zh-CN" sz="2400" b="0">
                <a:ea typeface="宋体" panose="02010600030101010101" pitchFamily="2" charset="-122"/>
              </a:rPr>
              <a:t>与物体运动速度</a:t>
            </a:r>
            <a:r>
              <a:rPr lang="en-US" sz="2400" b="0" i="1">
                <a:latin typeface="Times New Roman" panose="02020603050405020304" pitchFamily="18" charset="0"/>
                <a:ea typeface="宋体" panose="02010600030101010101" pitchFamily="2" charset="-122"/>
              </a:rPr>
              <a:t>v</a:t>
            </a:r>
            <a:endParaRPr lang="en-US" sz="2400" b="0" i="1">
              <a:latin typeface="Times New Roman" panose="02020603050405020304" pitchFamily="18" charset="0"/>
              <a:ea typeface="宋体" panose="02010600030101010101" pitchFamily="2" charset="-122"/>
            </a:endParaRPr>
          </a:p>
          <a:p>
            <a:pPr indent="0">
              <a:lnSpc>
                <a:spcPct val="150000"/>
              </a:lnSpc>
            </a:pPr>
            <a:r>
              <a:rPr lang="zh-CN" sz="2400" b="0">
                <a:ea typeface="宋体" panose="02010600030101010101" pitchFamily="2" charset="-122"/>
              </a:rPr>
              <a:t>的关系如图所示，求：</a:t>
            </a:r>
            <a:r>
              <a:rPr lang="en-US" sz="2400" b="0">
                <a:latin typeface="Times New Roman" panose="02020603050405020304" pitchFamily="18" charset="0"/>
                <a:ea typeface="宋体" panose="02010600030101010101" pitchFamily="2" charset="-122"/>
              </a:rPr>
              <a:t>①</a:t>
            </a:r>
            <a:r>
              <a:rPr lang="zh-CN" sz="2400" b="0">
                <a:ea typeface="宋体" panose="02010600030101010101" pitchFamily="2" charset="-122"/>
              </a:rPr>
              <a:t>物体上升的速度是多少？</a:t>
            </a:r>
            <a:r>
              <a:rPr lang="en-US" sz="2400" b="0">
                <a:latin typeface="Times New Roman" panose="02020603050405020304" pitchFamily="18" charset="0"/>
                <a:ea typeface="宋体" panose="02010600030101010101" pitchFamily="2" charset="-122"/>
              </a:rPr>
              <a:t>②</a:t>
            </a:r>
            <a:r>
              <a:rPr lang="zh-CN" sz="2400" b="0">
                <a:ea typeface="宋体" panose="02010600030101010101" pitchFamily="2" charset="-122"/>
              </a:rPr>
              <a:t>这个过程动力</a:t>
            </a:r>
            <a:r>
              <a:rPr lang="en-US" sz="2400" b="0" i="1">
                <a:latin typeface="Times New Roman" panose="02020603050405020304" pitchFamily="18" charset="0"/>
                <a:ea typeface="宋体" panose="02010600030101010101" pitchFamily="2" charset="-122"/>
              </a:rPr>
              <a:t>F</a:t>
            </a:r>
            <a:r>
              <a:rPr lang="zh-CN" sz="2400" b="0">
                <a:ea typeface="宋体" panose="02010600030101010101" pitchFamily="2" charset="-122"/>
              </a:rPr>
              <a:t>对物体做了多少功？</a:t>
            </a:r>
            <a:endParaRPr lang="zh-CN" altLang="en-US"/>
          </a:p>
        </p:txBody>
      </p:sp>
      <p:pic>
        <p:nvPicPr>
          <p:cNvPr id="2" name="图片 -2147482373"/>
          <p:cNvPicPr>
            <a:picLocks noChangeAspect="1"/>
          </p:cNvPicPr>
          <p:nvPr/>
        </p:nvPicPr>
        <p:blipFill>
          <a:blip r:embed="rId1"/>
          <a:stretch>
            <a:fillRect/>
          </a:stretch>
        </p:blipFill>
        <p:spPr>
          <a:xfrm>
            <a:off x="7948613" y="3712845"/>
            <a:ext cx="2557145" cy="2131060"/>
          </a:xfrm>
          <a:prstGeom prst="rect">
            <a:avLst/>
          </a:prstGeom>
          <a:noFill/>
          <a:ln w="9525">
            <a:noFill/>
          </a:ln>
        </p:spPr>
      </p:pic>
      <p:sp>
        <p:nvSpPr>
          <p:cNvPr id="3" name="矩形 2"/>
          <p:cNvSpPr/>
          <p:nvPr/>
        </p:nvSpPr>
        <p:spPr>
          <a:xfrm>
            <a:off x="8747784" y="5901531"/>
            <a:ext cx="982980" cy="368300"/>
          </a:xfrm>
          <a:prstGeom prst="rect">
            <a:avLst/>
          </a:prstGeom>
        </p:spPr>
        <p:txBody>
          <a:bodyPr wrap="none">
            <a:spAutoFit/>
          </a:bodyPr>
          <a:p>
            <a:r>
              <a:rPr lang="zh-CN" altLang="zh-CN" dirty="0"/>
              <a:t>第</a:t>
            </a:r>
            <a:r>
              <a:rPr lang="en-US" altLang="zh-CN" dirty="0">
                <a:latin typeface="Times New Roman" panose="02020603050405020304" pitchFamily="18" charset="0"/>
                <a:cs typeface="Times New Roman" panose="02020603050405020304" pitchFamily="18" charset="0"/>
              </a:rPr>
              <a:t>5</a:t>
            </a:r>
            <a:r>
              <a:rPr lang="zh-CN" altLang="zh-CN" dirty="0"/>
              <a:t>题图</a:t>
            </a:r>
            <a:endParaRPr lang="zh-CN" altLang="en-US" dirty="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314768" y="1212850"/>
            <a:ext cx="10020300" cy="4778375"/>
            <a:chOff x="1631" y="1762"/>
            <a:chExt cx="15780" cy="7525"/>
          </a:xfrm>
        </p:grpSpPr>
        <p:sp>
          <p:nvSpPr>
            <p:cNvPr id="100" name="文本框 99"/>
            <p:cNvSpPr txBox="1"/>
            <p:nvPr/>
          </p:nvSpPr>
          <p:spPr>
            <a:xfrm>
              <a:off x="1631" y="1762"/>
              <a:ext cx="15780" cy="4506"/>
            </a:xfrm>
            <a:prstGeom prst="rect">
              <a:avLst/>
            </a:prstGeom>
            <a:noFill/>
            <a:ln w="9525">
              <a:noFill/>
            </a:ln>
          </p:spPr>
          <p:txBody>
            <a:bodyPr wrap="square">
              <a:spAutoFit/>
            </a:bodyPr>
            <a:p>
              <a:pPr indent="0">
                <a:lnSpc>
                  <a:spcPct val="150000"/>
                </a:lnSpc>
              </a:pPr>
              <a:r>
                <a:rPr lang="zh-CN" sz="2400">
                  <a:solidFill>
                    <a:srgbClr val="FF0000"/>
                  </a:solidFill>
                  <a:ea typeface="黑体" panose="02010609060101010101" pitchFamily="49" charset="-122"/>
                </a:rPr>
                <a:t>解</a:t>
              </a:r>
              <a:r>
                <a:rPr lang="zh-CN" sz="2400" b="0">
                  <a:solidFill>
                    <a:srgbClr val="FF0000"/>
                  </a:solidFill>
                  <a:ea typeface="黑体" panose="02010609060101010101" pitchFamily="49" charset="-122"/>
                </a:rPr>
                <a:t>：</a:t>
              </a:r>
              <a:r>
                <a:rPr lang="en-US" sz="2400" b="0">
                  <a:solidFill>
                    <a:srgbClr val="FF0000"/>
                  </a:solidFill>
                  <a:latin typeface="Times New Roman" panose="02020603050405020304" pitchFamily="18" charset="0"/>
                  <a:ea typeface="宋体" panose="02010600030101010101" pitchFamily="2" charset="-122"/>
                </a:rPr>
                <a:t>(1)</a:t>
              </a:r>
              <a:r>
                <a:rPr lang="zh-CN" sz="2400" b="0">
                  <a:solidFill>
                    <a:srgbClr val="FF0000"/>
                  </a:solidFill>
                  <a:ea typeface="宋体" panose="02010600030101010101" pitchFamily="2" charset="-122"/>
                </a:rPr>
                <a:t>实心物体在水中的浮力</a:t>
              </a:r>
              <a:endParaRPr lang="zh-CN" sz="2400" b="0">
                <a:solidFill>
                  <a:srgbClr val="FF0000"/>
                </a:solidFill>
                <a:ea typeface="宋体" panose="02010600030101010101" pitchFamily="2" charset="-122"/>
              </a:endParaRPr>
            </a:p>
            <a:p>
              <a:pPr indent="0">
                <a:lnSpc>
                  <a:spcPct val="150000"/>
                </a:lnSpc>
              </a:pPr>
              <a:r>
                <a:rPr lang="en-US" sz="2400" b="0" i="1">
                  <a:solidFill>
                    <a:srgbClr val="FF0000"/>
                  </a:solidFill>
                  <a:latin typeface="Times New Roman" panose="02020603050405020304" pitchFamily="18" charset="0"/>
                  <a:ea typeface="宋体" panose="02010600030101010101" pitchFamily="2" charset="-122"/>
                </a:rPr>
                <a:t>F</a:t>
              </a:r>
              <a:r>
                <a:rPr lang="zh-CN" sz="2400" b="0" baseline="-25000">
                  <a:solidFill>
                    <a:srgbClr val="FF0000"/>
                  </a:solidFill>
                  <a:ea typeface="宋体" panose="02010600030101010101" pitchFamily="2" charset="-122"/>
                </a:rPr>
                <a:t>浮</a:t>
              </a:r>
              <a:r>
                <a:rPr lang="zh-CN" sz="2400" b="0">
                  <a:solidFill>
                    <a:srgbClr val="FF0000"/>
                  </a:solidFill>
                  <a:ea typeface="宋体" panose="02010600030101010101" pitchFamily="2" charset="-122"/>
                </a:rPr>
                <a:t>＝</a:t>
              </a:r>
              <a:r>
                <a:rPr lang="en-US" sz="2400" b="0" i="1">
                  <a:solidFill>
                    <a:srgbClr val="FF0000"/>
                  </a:solidFill>
                  <a:latin typeface="Times New Roman" panose="02020603050405020304" pitchFamily="18" charset="0"/>
                  <a:ea typeface="宋体" panose="02010600030101010101" pitchFamily="2" charset="-122"/>
                </a:rPr>
                <a:t>ρ</a:t>
              </a:r>
              <a:r>
                <a:rPr lang="zh-CN" sz="2400" b="0" baseline="-25000">
                  <a:solidFill>
                    <a:srgbClr val="FF0000"/>
                  </a:solidFill>
                  <a:ea typeface="宋体" panose="02010600030101010101" pitchFamily="2" charset="-122"/>
                </a:rPr>
                <a:t>水</a:t>
              </a:r>
              <a:r>
                <a:rPr lang="en-US" sz="2400" b="0" i="1">
                  <a:solidFill>
                    <a:srgbClr val="FF0000"/>
                  </a:solidFill>
                  <a:latin typeface="Times New Roman" panose="02020603050405020304" pitchFamily="18" charset="0"/>
                  <a:ea typeface="宋体" panose="02010600030101010101" pitchFamily="2" charset="-122"/>
                </a:rPr>
                <a:t>gV</a:t>
              </a:r>
              <a:r>
                <a:rPr lang="zh-CN" sz="2400" b="0" baseline="-25000">
                  <a:solidFill>
                    <a:srgbClr val="FF0000"/>
                  </a:solidFill>
                  <a:ea typeface="宋体" panose="02010600030101010101" pitchFamily="2" charset="-122"/>
                </a:rPr>
                <a:t>物</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1.0×10</a:t>
              </a:r>
              <a:r>
                <a:rPr lang="en-US" sz="2400" b="0" baseline="30000">
                  <a:solidFill>
                    <a:srgbClr val="FF0000"/>
                  </a:solidFill>
                  <a:latin typeface="Times New Roman" panose="02020603050405020304" pitchFamily="18" charset="0"/>
                  <a:ea typeface="宋体" panose="02010600030101010101" pitchFamily="2" charset="-122"/>
                </a:rPr>
                <a:t>3</a:t>
              </a:r>
              <a:r>
                <a:rPr lang="en-US" sz="2400" b="0">
                  <a:solidFill>
                    <a:srgbClr val="FF0000"/>
                  </a:solidFill>
                  <a:latin typeface="Times New Roman" panose="02020603050405020304" pitchFamily="18" charset="0"/>
                  <a:ea typeface="宋体" panose="02010600030101010101" pitchFamily="2" charset="-122"/>
                </a:rPr>
                <a:t> kg/m</a:t>
              </a:r>
              <a:r>
                <a:rPr lang="en-US" sz="2400" b="0" baseline="30000">
                  <a:solidFill>
                    <a:srgbClr val="FF0000"/>
                  </a:solidFill>
                  <a:latin typeface="Times New Roman" panose="02020603050405020304" pitchFamily="18" charset="0"/>
                  <a:ea typeface="宋体" panose="02010600030101010101" pitchFamily="2" charset="-122"/>
                </a:rPr>
                <a:t>3</a:t>
              </a:r>
              <a:r>
                <a:rPr lang="en-US" sz="2400" b="0">
                  <a:solidFill>
                    <a:srgbClr val="FF0000"/>
                  </a:solidFill>
                  <a:latin typeface="Times New Roman" panose="02020603050405020304" pitchFamily="18" charset="0"/>
                  <a:ea typeface="宋体" panose="02010600030101010101" pitchFamily="2" charset="-122"/>
                </a:rPr>
                <a:t>×10 N/kg×0.03 m</a:t>
              </a:r>
              <a:r>
                <a:rPr lang="en-US" sz="2400" b="0" baseline="30000">
                  <a:solidFill>
                    <a:srgbClr val="FF0000"/>
                  </a:solidFill>
                  <a:latin typeface="Times New Roman" panose="02020603050405020304" pitchFamily="18" charset="0"/>
                  <a:ea typeface="宋体" panose="02010600030101010101" pitchFamily="2" charset="-122"/>
                </a:rPr>
                <a:t>3</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300 N</a:t>
              </a:r>
              <a:r>
                <a:rPr lang="zh-CN" sz="2400" b="0">
                  <a:solidFill>
                    <a:srgbClr val="FF0000"/>
                  </a:solidFill>
                  <a:ea typeface="宋体" panose="02010600030101010101" pitchFamily="2" charset="-122"/>
                </a:rPr>
                <a:t>实心物体所受的重力</a:t>
              </a:r>
              <a:endParaRPr lang="zh-CN" sz="2400" b="0">
                <a:solidFill>
                  <a:srgbClr val="FF0000"/>
                </a:solidFill>
                <a:ea typeface="宋体" panose="02010600030101010101" pitchFamily="2" charset="-122"/>
              </a:endParaRPr>
            </a:p>
            <a:p>
              <a:pPr indent="0">
                <a:lnSpc>
                  <a:spcPct val="150000"/>
                </a:lnSpc>
              </a:pPr>
              <a:r>
                <a:rPr lang="en-US" sz="2400" b="0" i="1">
                  <a:solidFill>
                    <a:srgbClr val="FF0000"/>
                  </a:solidFill>
                  <a:latin typeface="Times New Roman" panose="02020603050405020304" pitchFamily="18" charset="0"/>
                  <a:ea typeface="宋体" panose="02010600030101010101" pitchFamily="2" charset="-122"/>
                </a:rPr>
                <a:t>G</a:t>
              </a:r>
              <a:r>
                <a:rPr lang="zh-CN" sz="2400" b="0">
                  <a:solidFill>
                    <a:srgbClr val="FF0000"/>
                  </a:solidFill>
                  <a:ea typeface="宋体" panose="02010600030101010101" pitchFamily="2" charset="-122"/>
                </a:rPr>
                <a:t>＝</a:t>
              </a:r>
              <a:r>
                <a:rPr lang="en-US" sz="2400" b="0" i="1">
                  <a:solidFill>
                    <a:srgbClr val="FF0000"/>
                  </a:solidFill>
                  <a:latin typeface="Times New Roman" panose="02020603050405020304" pitchFamily="18" charset="0"/>
                  <a:ea typeface="宋体" panose="02010600030101010101" pitchFamily="2" charset="-122"/>
                </a:rPr>
                <a:t>mg</a:t>
              </a:r>
              <a:r>
                <a:rPr lang="zh-CN" sz="2400" b="0">
                  <a:solidFill>
                    <a:srgbClr val="FF0000"/>
                  </a:solidFill>
                  <a:ea typeface="宋体" panose="02010600030101010101" pitchFamily="2" charset="-122"/>
                </a:rPr>
                <a:t>＝</a:t>
              </a:r>
              <a:r>
                <a:rPr lang="en-US" sz="2400" b="0" i="1">
                  <a:solidFill>
                    <a:srgbClr val="FF0000"/>
                  </a:solidFill>
                  <a:latin typeface="Times New Roman" panose="02020603050405020304" pitchFamily="18" charset="0"/>
                  <a:ea typeface="宋体" panose="02010600030101010101" pitchFamily="2" charset="-122"/>
                </a:rPr>
                <a:t>ρV</a:t>
              </a:r>
              <a:r>
                <a:rPr lang="zh-CN" sz="2400" b="0" baseline="-25000">
                  <a:solidFill>
                    <a:srgbClr val="FF0000"/>
                  </a:solidFill>
                  <a:ea typeface="宋体" panose="02010600030101010101" pitchFamily="2" charset="-122"/>
                </a:rPr>
                <a:t>物</a:t>
              </a:r>
              <a:r>
                <a:rPr lang="en-US" sz="2400" b="0" i="1">
                  <a:solidFill>
                    <a:srgbClr val="FF0000"/>
                  </a:solidFill>
                  <a:latin typeface="Times New Roman" panose="02020603050405020304" pitchFamily="18" charset="0"/>
                  <a:ea typeface="宋体" panose="02010600030101010101" pitchFamily="2" charset="-122"/>
                </a:rPr>
                <a:t>g</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2.5×10</a:t>
              </a:r>
              <a:r>
                <a:rPr lang="en-US" sz="2400" b="0" baseline="30000">
                  <a:solidFill>
                    <a:srgbClr val="FF0000"/>
                  </a:solidFill>
                  <a:latin typeface="Times New Roman" panose="02020603050405020304" pitchFamily="18" charset="0"/>
                  <a:ea typeface="宋体" panose="02010600030101010101" pitchFamily="2" charset="-122"/>
                </a:rPr>
                <a:t>3</a:t>
              </a:r>
              <a:r>
                <a:rPr lang="en-US" sz="2400" b="0">
                  <a:solidFill>
                    <a:srgbClr val="FF0000"/>
                  </a:solidFill>
                  <a:latin typeface="Times New Roman" panose="02020603050405020304" pitchFamily="18" charset="0"/>
                  <a:ea typeface="宋体" panose="02010600030101010101" pitchFamily="2" charset="-122"/>
                </a:rPr>
                <a:t> kg/m</a:t>
              </a:r>
              <a:r>
                <a:rPr lang="en-US" sz="2400" b="0" baseline="30000">
                  <a:solidFill>
                    <a:srgbClr val="FF0000"/>
                  </a:solidFill>
                  <a:latin typeface="Times New Roman" panose="02020603050405020304" pitchFamily="18" charset="0"/>
                  <a:ea typeface="宋体" panose="02010600030101010101" pitchFamily="2" charset="-122"/>
                </a:rPr>
                <a:t>3</a:t>
              </a:r>
              <a:r>
                <a:rPr lang="en-US" sz="2400" b="0">
                  <a:solidFill>
                    <a:srgbClr val="FF0000"/>
                  </a:solidFill>
                  <a:latin typeface="Times New Roman" panose="02020603050405020304" pitchFamily="18" charset="0"/>
                  <a:ea typeface="宋体" panose="02010600030101010101" pitchFamily="2" charset="-122"/>
                </a:rPr>
                <a:t>×0.03 m</a:t>
              </a:r>
              <a:r>
                <a:rPr lang="en-US" sz="2400" b="0" baseline="30000">
                  <a:solidFill>
                    <a:srgbClr val="FF0000"/>
                  </a:solidFill>
                  <a:latin typeface="Times New Roman" panose="02020603050405020304" pitchFamily="18" charset="0"/>
                  <a:ea typeface="宋体" panose="02010600030101010101" pitchFamily="2" charset="-122"/>
                </a:rPr>
                <a:t>3</a:t>
              </a:r>
              <a:r>
                <a:rPr lang="en-US" sz="2400" b="0">
                  <a:solidFill>
                    <a:srgbClr val="FF0000"/>
                  </a:solidFill>
                  <a:latin typeface="Times New Roman" panose="02020603050405020304" pitchFamily="18" charset="0"/>
                  <a:ea typeface="宋体" panose="02010600030101010101" pitchFamily="2" charset="-122"/>
                </a:rPr>
                <a:t>×10 N/kg</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750 N</a:t>
              </a:r>
              <a:r>
                <a:rPr lang="zh-CN" sz="2400" b="0">
                  <a:solidFill>
                    <a:srgbClr val="FF0000"/>
                  </a:solidFill>
                  <a:ea typeface="宋体" panose="02010600030101010101" pitchFamily="2" charset="-122"/>
                </a:rPr>
                <a:t>则所求力的大小为</a:t>
              </a:r>
              <a:r>
                <a:rPr lang="en-US" sz="2400" b="0" i="1">
                  <a:solidFill>
                    <a:srgbClr val="FF0000"/>
                  </a:solidFill>
                  <a:latin typeface="Times New Roman" panose="02020603050405020304" pitchFamily="18" charset="0"/>
                  <a:ea typeface="宋体" panose="02010600030101010101" pitchFamily="2" charset="-122"/>
                </a:rPr>
                <a:t>F</a:t>
              </a:r>
              <a:r>
                <a:rPr lang="zh-CN" sz="2400" b="0" baseline="-25000">
                  <a:solidFill>
                    <a:srgbClr val="FF0000"/>
                  </a:solidFill>
                  <a:ea typeface="宋体" panose="02010600030101010101" pitchFamily="2" charset="-122"/>
                </a:rPr>
                <a:t>举</a:t>
              </a:r>
              <a:r>
                <a:rPr lang="zh-CN" sz="2400" b="0">
                  <a:solidFill>
                    <a:srgbClr val="FF0000"/>
                  </a:solidFill>
                  <a:ea typeface="宋体" panose="02010600030101010101" pitchFamily="2" charset="-122"/>
                </a:rPr>
                <a:t>＝</a:t>
              </a:r>
              <a:r>
                <a:rPr lang="en-US" sz="2400" b="0" i="1">
                  <a:solidFill>
                    <a:srgbClr val="FF0000"/>
                  </a:solidFill>
                  <a:latin typeface="Times New Roman" panose="02020603050405020304" pitchFamily="18" charset="0"/>
                  <a:ea typeface="宋体" panose="02010600030101010101" pitchFamily="2" charset="-122"/>
                </a:rPr>
                <a:t>G</a:t>
              </a:r>
              <a:r>
                <a:rPr lang="zh-CN" sz="2400" b="0">
                  <a:solidFill>
                    <a:srgbClr val="FF0000"/>
                  </a:solidFill>
                  <a:ea typeface="宋体" panose="02010600030101010101" pitchFamily="2" charset="-122"/>
                </a:rPr>
                <a:t>－</a:t>
              </a:r>
              <a:r>
                <a:rPr lang="en-US" sz="2400" b="0" i="1">
                  <a:solidFill>
                    <a:srgbClr val="FF0000"/>
                  </a:solidFill>
                  <a:latin typeface="Times New Roman" panose="02020603050405020304" pitchFamily="18" charset="0"/>
                  <a:ea typeface="宋体" panose="02010600030101010101" pitchFamily="2" charset="-122"/>
                </a:rPr>
                <a:t>F</a:t>
              </a:r>
              <a:r>
                <a:rPr lang="zh-CN" sz="2400" b="0" baseline="-25000">
                  <a:solidFill>
                    <a:srgbClr val="FF0000"/>
                  </a:solidFill>
                  <a:ea typeface="宋体" panose="02010600030101010101" pitchFamily="2" charset="-122"/>
                </a:rPr>
                <a:t>浮</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750 N</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300 N</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450 N</a:t>
              </a:r>
              <a:endParaRPr lang="zh-CN" altLang="en-US"/>
            </a:p>
          </p:txBody>
        </p:sp>
        <p:sp>
          <p:nvSpPr>
            <p:cNvPr id="2" name="文本框 1"/>
            <p:cNvSpPr txBox="1"/>
            <p:nvPr/>
          </p:nvSpPr>
          <p:spPr>
            <a:xfrm>
              <a:off x="1686" y="6268"/>
              <a:ext cx="8000" cy="725"/>
            </a:xfrm>
            <a:prstGeom prst="rect">
              <a:avLst/>
            </a:prstGeom>
            <a:noFill/>
            <a:ln w="9525">
              <a:noFill/>
            </a:ln>
          </p:spPr>
          <p:txBody>
            <a:bodyPr>
              <a:spAutoFit/>
            </a:bodyPr>
            <a:p>
              <a:pPr indent="0"/>
              <a:r>
                <a:rPr lang="en-US" sz="2400" b="0">
                  <a:solidFill>
                    <a:srgbClr val="FF0000"/>
                  </a:solidFill>
                  <a:latin typeface="Times New Roman" panose="02020603050405020304" pitchFamily="18" charset="0"/>
                  <a:ea typeface="宋体" panose="02010600030101010101" pitchFamily="2" charset="-122"/>
                </a:rPr>
                <a:t>(2)①</a:t>
              </a:r>
              <a:r>
                <a:rPr lang="zh-CN" sz="2400" b="0">
                  <a:solidFill>
                    <a:srgbClr val="FF0000"/>
                  </a:solidFill>
                  <a:ea typeface="宋体" panose="02010600030101010101" pitchFamily="2" charset="-122"/>
                </a:rPr>
                <a:t>物体上升的速度</a:t>
              </a:r>
              <a:endParaRPr lang="zh-CN" altLang="en-US"/>
            </a:p>
          </p:txBody>
        </p:sp>
        <p:pic>
          <p:nvPicPr>
            <p:cNvPr id="3" name="图片 2"/>
            <p:cNvPicPr>
              <a:picLocks noChangeAspect="1"/>
            </p:cNvPicPr>
            <p:nvPr/>
          </p:nvPicPr>
          <p:blipFill>
            <a:blip r:embed="rId1"/>
            <a:srcRect t="-22063" r="43192"/>
            <a:stretch>
              <a:fillRect/>
            </a:stretch>
          </p:blipFill>
          <p:spPr>
            <a:xfrm>
              <a:off x="6435" y="5861"/>
              <a:ext cx="4731" cy="1538"/>
            </a:xfrm>
            <a:prstGeom prst="rect">
              <a:avLst/>
            </a:prstGeom>
          </p:spPr>
        </p:pic>
        <p:sp>
          <p:nvSpPr>
            <p:cNvPr id="4" name="文本框 3"/>
            <p:cNvSpPr txBox="1"/>
            <p:nvPr/>
          </p:nvSpPr>
          <p:spPr>
            <a:xfrm>
              <a:off x="1686" y="7399"/>
              <a:ext cx="14385" cy="1888"/>
            </a:xfrm>
            <a:prstGeom prst="rect">
              <a:avLst/>
            </a:prstGeom>
            <a:noFill/>
            <a:ln w="9525">
              <a:noFill/>
            </a:ln>
          </p:spPr>
          <p:txBody>
            <a:bodyPr wrap="square">
              <a:spAutoFit/>
            </a:bodyPr>
            <a:p>
              <a:pPr indent="0">
                <a:lnSpc>
                  <a:spcPct val="150000"/>
                </a:lnSpc>
              </a:pPr>
              <a:r>
                <a:rPr lang="en-US" sz="2400" b="0">
                  <a:solidFill>
                    <a:srgbClr val="FF0000"/>
                  </a:solidFill>
                  <a:latin typeface="Times New Roman" panose="02020603050405020304" pitchFamily="18" charset="0"/>
                  <a:ea typeface="宋体" panose="02010600030101010101" pitchFamily="2" charset="-122"/>
                </a:rPr>
                <a:t>②</a:t>
              </a:r>
              <a:r>
                <a:rPr lang="zh-CN" sz="2400" b="0">
                  <a:solidFill>
                    <a:srgbClr val="FF0000"/>
                  </a:solidFill>
                  <a:ea typeface="宋体" panose="02010600030101010101" pitchFamily="2" charset="-122"/>
                </a:rPr>
                <a:t>由图可知，当物体以</a:t>
              </a:r>
              <a:r>
                <a:rPr lang="en-US" sz="2400" b="0">
                  <a:solidFill>
                    <a:srgbClr val="FF0000"/>
                  </a:solidFill>
                  <a:latin typeface="Times New Roman" panose="02020603050405020304" pitchFamily="18" charset="0"/>
                  <a:ea typeface="宋体" panose="02010600030101010101" pitchFamily="2" charset="-122"/>
                </a:rPr>
                <a:t>0.2 m/s</a:t>
              </a:r>
              <a:r>
                <a:rPr lang="zh-CN" sz="2400" b="0">
                  <a:solidFill>
                    <a:srgbClr val="FF0000"/>
                  </a:solidFill>
                  <a:ea typeface="宋体" panose="02010600030101010101" pitchFamily="2" charset="-122"/>
                </a:rPr>
                <a:t>的速度匀速运动时动力</a:t>
              </a:r>
              <a:r>
                <a:rPr lang="en-US" sz="2400" b="0" i="1">
                  <a:solidFill>
                    <a:srgbClr val="FF0000"/>
                  </a:solidFill>
                  <a:latin typeface="Times New Roman" panose="02020603050405020304" pitchFamily="18" charset="0"/>
                  <a:ea typeface="宋体" panose="02010600030101010101" pitchFamily="2" charset="-122"/>
                </a:rPr>
                <a:t>F</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500 N</a:t>
              </a:r>
              <a:r>
                <a:rPr lang="zh-CN" sz="2400" b="0">
                  <a:solidFill>
                    <a:srgbClr val="FF0000"/>
                  </a:solidFill>
                  <a:ea typeface="宋体" panose="02010600030101010101" pitchFamily="2" charset="-122"/>
                </a:rPr>
                <a:t>动力</a:t>
              </a:r>
              <a:r>
                <a:rPr lang="en-US" sz="2400" b="0" i="1">
                  <a:solidFill>
                    <a:srgbClr val="FF0000"/>
                  </a:solidFill>
                  <a:latin typeface="Times New Roman" panose="02020603050405020304" pitchFamily="18" charset="0"/>
                  <a:ea typeface="宋体" panose="02010600030101010101" pitchFamily="2" charset="-122"/>
                </a:rPr>
                <a:t>F</a:t>
              </a:r>
              <a:r>
                <a:rPr lang="zh-CN" sz="2400" b="0">
                  <a:solidFill>
                    <a:srgbClr val="FF0000"/>
                  </a:solidFill>
                  <a:ea typeface="宋体" panose="02010600030101010101" pitchFamily="2" charset="-122"/>
                </a:rPr>
                <a:t>做的功</a:t>
              </a:r>
              <a:r>
                <a:rPr lang="en-US" sz="2400" b="0" i="1">
                  <a:solidFill>
                    <a:srgbClr val="FF0000"/>
                  </a:solidFill>
                  <a:latin typeface="Times New Roman" panose="02020603050405020304" pitchFamily="18" charset="0"/>
                  <a:ea typeface="宋体" panose="02010600030101010101" pitchFamily="2" charset="-122"/>
                </a:rPr>
                <a:t>W</a:t>
              </a:r>
              <a:r>
                <a:rPr lang="zh-CN" sz="2400" b="0">
                  <a:solidFill>
                    <a:srgbClr val="FF0000"/>
                  </a:solidFill>
                  <a:ea typeface="宋体" panose="02010600030101010101" pitchFamily="2" charset="-122"/>
                </a:rPr>
                <a:t>＝</a:t>
              </a:r>
              <a:r>
                <a:rPr lang="en-US" sz="2400" b="0" i="1">
                  <a:solidFill>
                    <a:srgbClr val="FF0000"/>
                  </a:solidFill>
                  <a:latin typeface="Times New Roman" panose="02020603050405020304" pitchFamily="18" charset="0"/>
                  <a:ea typeface="宋体" panose="02010600030101010101" pitchFamily="2" charset="-122"/>
                </a:rPr>
                <a:t>Fs</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500 N×30 m</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15 000 J</a:t>
              </a:r>
              <a:endParaRPr lang="zh-CN" altLang="en-US"/>
            </a:p>
          </p:txBody>
        </p:sp>
      </p:gr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387793" y="2488565"/>
            <a:ext cx="3195320" cy="548640"/>
            <a:chOff x="1076" y="4410"/>
            <a:chExt cx="5032" cy="864"/>
          </a:xfrm>
        </p:grpSpPr>
        <p:pic>
          <p:nvPicPr>
            <p:cNvPr id="10" name="图片 9" descr="34"/>
            <p:cNvPicPr>
              <a:picLocks noChangeAspect="1"/>
            </p:cNvPicPr>
            <p:nvPr/>
          </p:nvPicPr>
          <p:blipFill>
            <a:blip r:embed="rId1"/>
            <a:stretch>
              <a:fillRect/>
            </a:stretch>
          </p:blipFill>
          <p:spPr>
            <a:xfrm>
              <a:off x="1076" y="4410"/>
              <a:ext cx="4877" cy="864"/>
            </a:xfrm>
            <a:prstGeom prst="rect">
              <a:avLst/>
            </a:prstGeom>
          </p:spPr>
        </p:pic>
        <p:sp>
          <p:nvSpPr>
            <p:cNvPr id="11" name="文本框 10"/>
            <p:cNvSpPr txBox="1"/>
            <p:nvPr/>
          </p:nvSpPr>
          <p:spPr>
            <a:xfrm>
              <a:off x="1243" y="4492"/>
              <a:ext cx="4865" cy="725"/>
            </a:xfrm>
            <a:prstGeom prst="rect">
              <a:avLst/>
            </a:prstGeom>
            <a:noFill/>
          </p:spPr>
          <p:txBody>
            <a:bodyPr wrap="square" rtlCol="0">
              <a:spAutoFit/>
            </a:bodyPr>
            <a:p>
              <a:r>
                <a:rPr lang="zh-CN" altLang="en-US" sz="2400" b="1">
                  <a:solidFill>
                    <a:srgbClr val="458E65"/>
                  </a:solidFill>
                  <a:latin typeface="黑体" panose="02010609060101010101" pitchFamily="49" charset="-122"/>
                  <a:ea typeface="黑体" panose="02010609060101010101" pitchFamily="49" charset="-122"/>
                </a:rPr>
                <a:t>热  身  小  练  习</a:t>
              </a:r>
              <a:endParaRPr lang="zh-CN" altLang="en-US" sz="2400" b="1">
                <a:solidFill>
                  <a:srgbClr val="458E65"/>
                </a:solidFill>
                <a:latin typeface="黑体" panose="02010609060101010101" pitchFamily="49" charset="-122"/>
                <a:ea typeface="黑体" panose="02010609060101010101" pitchFamily="49" charset="-122"/>
              </a:endParaRPr>
            </a:p>
          </p:txBody>
        </p:sp>
      </p:grpSp>
      <p:sp>
        <p:nvSpPr>
          <p:cNvPr id="100" name="文本框 99"/>
          <p:cNvSpPr txBox="1"/>
          <p:nvPr/>
        </p:nvSpPr>
        <p:spPr>
          <a:xfrm>
            <a:off x="2938463" y="1612265"/>
            <a:ext cx="6717030" cy="460375"/>
          </a:xfrm>
          <a:prstGeom prst="rect">
            <a:avLst/>
          </a:prstGeom>
          <a:noFill/>
          <a:ln w="9525">
            <a:noFill/>
          </a:ln>
        </p:spPr>
        <p:txBody>
          <a:bodyPr wrap="square">
            <a:spAutoFit/>
          </a:bodyPr>
          <a:p>
            <a:pPr indent="0" algn="ctr"/>
            <a:r>
              <a:rPr lang="zh-CN" sz="2400" b="0">
                <a:ea typeface="黑体" panose="02010609060101010101" pitchFamily="49" charset="-122"/>
              </a:rPr>
              <a:t>考向二　交通工具类</a:t>
            </a:r>
            <a:r>
              <a:rPr lang="en-US" sz="2400" b="0">
                <a:latin typeface="Times New Roman" panose="02020603050405020304" pitchFamily="18" charset="0"/>
                <a:cs typeface="仿宋_GB2312" charset="0"/>
              </a:rPr>
              <a:t>(2016.19</a:t>
            </a:r>
            <a:r>
              <a:rPr lang="zh-CN" sz="2400" b="0">
                <a:cs typeface="仿宋_GB2312" charset="0"/>
              </a:rPr>
              <a:t>，</a:t>
            </a:r>
            <a:r>
              <a:rPr lang="en-US" sz="2400" b="0">
                <a:latin typeface="Times New Roman" panose="02020603050405020304" pitchFamily="18" charset="0"/>
                <a:cs typeface="仿宋_GB2312" charset="0"/>
              </a:rPr>
              <a:t>2015.19)</a:t>
            </a:r>
            <a:endParaRPr lang="zh-CN" altLang="en-US"/>
          </a:p>
        </p:txBody>
      </p:sp>
      <p:sp>
        <p:nvSpPr>
          <p:cNvPr id="2" name="文本框 1"/>
          <p:cNvSpPr txBox="1"/>
          <p:nvPr/>
        </p:nvSpPr>
        <p:spPr>
          <a:xfrm>
            <a:off x="1300798" y="3154045"/>
            <a:ext cx="9589770" cy="230695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6. </a:t>
            </a:r>
            <a:r>
              <a:rPr lang="zh-CN" sz="2400" b="0">
                <a:ea typeface="宋体" panose="02010600030101010101" pitchFamily="2" charset="-122"/>
              </a:rPr>
              <a:t>新能源汽车因节能、环保等优点深受广大家庭的喜爱．小明爸爸驾驶电动汽车在平直公路上匀速行驶</a:t>
            </a:r>
            <a:r>
              <a:rPr lang="en-US" sz="2400" b="0">
                <a:latin typeface="Times New Roman" panose="02020603050405020304" pitchFamily="18" charset="0"/>
                <a:ea typeface="宋体" panose="02010600030101010101" pitchFamily="2" charset="-122"/>
              </a:rPr>
              <a:t>12 km</a:t>
            </a:r>
            <a:r>
              <a:rPr lang="zh-CN" sz="2400" b="0">
                <a:ea typeface="宋体" panose="02010600030101010101" pitchFamily="2" charset="-122"/>
              </a:rPr>
              <a:t>，用时</a:t>
            </a:r>
            <a:r>
              <a:rPr lang="en-US" sz="2400" b="0">
                <a:latin typeface="Times New Roman" panose="02020603050405020304" pitchFamily="18" charset="0"/>
                <a:ea typeface="宋体" panose="02010600030101010101" pitchFamily="2" charset="-122"/>
              </a:rPr>
              <a:t>10 min.</a:t>
            </a:r>
            <a:r>
              <a:rPr lang="zh-CN" sz="2400" b="0">
                <a:ea typeface="宋体" panose="02010600030101010101" pitchFamily="2" charset="-122"/>
              </a:rPr>
              <a:t>已知该车的总质量为</a:t>
            </a:r>
            <a:r>
              <a:rPr lang="en-US" sz="2400" b="0">
                <a:latin typeface="Times New Roman" panose="02020603050405020304" pitchFamily="18" charset="0"/>
                <a:ea typeface="宋体" panose="02010600030101010101" pitchFamily="2" charset="-122"/>
              </a:rPr>
              <a:t>1.6×10</a:t>
            </a:r>
            <a:r>
              <a:rPr lang="en-US" sz="2400" b="0" baseline="30000">
                <a:latin typeface="Times New Roman" panose="02020603050405020304" pitchFamily="18" charset="0"/>
                <a:ea typeface="宋体" panose="02010600030101010101" pitchFamily="2" charset="-122"/>
              </a:rPr>
              <a:t>3</a:t>
            </a:r>
            <a:r>
              <a:rPr lang="en-US" sz="2400" b="0">
                <a:latin typeface="Times New Roman" panose="02020603050405020304" pitchFamily="18" charset="0"/>
                <a:ea typeface="宋体" panose="02010600030101010101" pitchFamily="2" charset="-122"/>
              </a:rPr>
              <a:t> kg</a:t>
            </a:r>
            <a:r>
              <a:rPr lang="zh-CN" sz="2400" b="0">
                <a:ea typeface="宋体" panose="02010600030101010101" pitchFamily="2" charset="-122"/>
              </a:rPr>
              <a:t>，行驶中阻力为车重的</a:t>
            </a:r>
            <a:r>
              <a:rPr lang="en-US" sz="2400" b="0">
                <a:latin typeface="Times New Roman" panose="02020603050405020304" pitchFamily="18" charset="0"/>
                <a:ea typeface="宋体" panose="02010600030101010101" pitchFamily="2" charset="-122"/>
              </a:rPr>
              <a:t>0.05</a:t>
            </a:r>
            <a:r>
              <a:rPr lang="zh-CN" sz="2400" b="0">
                <a:ea typeface="宋体" panose="02010600030101010101" pitchFamily="2" charset="-122"/>
              </a:rPr>
              <a:t>倍，此过程中该车牵引力做功</a:t>
            </a:r>
            <a:r>
              <a:rPr lang="en-US" sz="2400" b="0">
                <a:latin typeface="Times New Roman" panose="02020603050405020304" pitchFamily="18" charset="0"/>
                <a:ea typeface="宋体" panose="02010600030101010101" pitchFamily="2" charset="-122"/>
              </a:rPr>
              <a:t>________ J</a:t>
            </a:r>
            <a:r>
              <a:rPr lang="zh-CN" sz="2400" b="0">
                <a:ea typeface="宋体" panose="02010600030101010101" pitchFamily="2" charset="-122"/>
              </a:rPr>
              <a:t>，功率为</a:t>
            </a:r>
            <a:r>
              <a:rPr lang="en-US" sz="2400" b="0">
                <a:latin typeface="Times New Roman" panose="02020603050405020304" pitchFamily="18" charset="0"/>
                <a:ea typeface="宋体" panose="02010600030101010101" pitchFamily="2" charset="-122"/>
              </a:rPr>
              <a:t>________ kW.(</a:t>
            </a:r>
            <a:r>
              <a:rPr lang="en-US" sz="2400" b="0" i="1">
                <a:latin typeface="Times New Roman" panose="02020603050405020304" pitchFamily="18" charset="0"/>
                <a:ea typeface="宋体" panose="02010600030101010101" pitchFamily="2" charset="-122"/>
              </a:rPr>
              <a:t>g</a:t>
            </a:r>
            <a:r>
              <a:rPr lang="zh-CN" sz="2400" b="0">
                <a:ea typeface="宋体" panose="02010600030101010101" pitchFamily="2" charset="-122"/>
              </a:rPr>
              <a:t>取</a:t>
            </a:r>
            <a:r>
              <a:rPr lang="en-US" sz="2400" b="0">
                <a:latin typeface="Times New Roman" panose="02020603050405020304" pitchFamily="18" charset="0"/>
                <a:ea typeface="宋体" panose="02010600030101010101" pitchFamily="2" charset="-122"/>
              </a:rPr>
              <a:t>10 N/kg)</a:t>
            </a:r>
            <a:endParaRPr lang="zh-CN" altLang="en-US"/>
          </a:p>
        </p:txBody>
      </p:sp>
      <p:sp>
        <p:nvSpPr>
          <p:cNvPr id="6" name="文本框 5"/>
          <p:cNvSpPr txBox="1"/>
          <p:nvPr/>
        </p:nvSpPr>
        <p:spPr>
          <a:xfrm>
            <a:off x="1720533" y="4928870"/>
            <a:ext cx="146939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9.6×10</a:t>
            </a:r>
            <a:r>
              <a:rPr lang="en-US" sz="2400" b="0" baseline="30000">
                <a:solidFill>
                  <a:srgbClr val="FF0000"/>
                </a:solidFill>
                <a:latin typeface="Times New Roman" panose="02020603050405020304" pitchFamily="18" charset="0"/>
                <a:ea typeface="宋体" panose="02010600030101010101" pitchFamily="2" charset="-122"/>
              </a:rPr>
              <a:t>6</a:t>
            </a:r>
            <a:endParaRPr lang="zh-CN" altLang="en-US"/>
          </a:p>
        </p:txBody>
      </p:sp>
      <p:sp>
        <p:nvSpPr>
          <p:cNvPr id="8" name="文本框 7"/>
          <p:cNvSpPr txBox="1"/>
          <p:nvPr/>
        </p:nvSpPr>
        <p:spPr>
          <a:xfrm>
            <a:off x="4575493" y="4928870"/>
            <a:ext cx="68961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16</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MainIdea"/>
          <p:cNvSpPr/>
          <p:nvPr/>
        </p:nvSpPr>
        <p:spPr>
          <a:xfrm>
            <a:off x="4280218" y="3409315"/>
            <a:ext cx="1657985" cy="1325245"/>
          </a:xfrm>
          <a:custGeom>
            <a:avLst/>
            <a:gdLst>
              <a:gd name="rtl" fmla="*/ 224960 w 1699360"/>
              <a:gd name="rtt" fmla="*/ 132240 h 547200"/>
              <a:gd name="rtr" fmla="*/ 1471360 w 1699360"/>
              <a:gd name="rtb" fmla="*/ 428640 h 547200"/>
            </a:gdLst>
            <a:ahLst/>
            <a:cxnLst/>
            <a:rect l="rtl" t="rtt" r="rtr" b="rtb"/>
            <a:pathLst>
              <a:path w="1699360" h="547200">
                <a:moveTo>
                  <a:pt x="273600" y="0"/>
                </a:moveTo>
                <a:lnTo>
                  <a:pt x="1425760" y="0"/>
                </a:lnTo>
                <a:cubicBezTo>
                  <a:pt x="1576869" y="0"/>
                  <a:pt x="1699360" y="122491"/>
                  <a:pt x="1699360" y="273600"/>
                </a:cubicBezTo>
                <a:cubicBezTo>
                  <a:pt x="1699360" y="424709"/>
                  <a:pt x="1576869" y="547200"/>
                  <a:pt x="1425760" y="547200"/>
                </a:cubicBezTo>
                <a:lnTo>
                  <a:pt x="273600" y="547200"/>
                </a:lnTo>
                <a:cubicBezTo>
                  <a:pt x="122491" y="547200"/>
                  <a:pt x="0" y="424709"/>
                  <a:pt x="0" y="273600"/>
                </a:cubicBezTo>
                <a:cubicBezTo>
                  <a:pt x="0" y="122491"/>
                  <a:pt x="122491" y="0"/>
                  <a:pt x="273600" y="0"/>
                </a:cubicBezTo>
                <a:close/>
              </a:path>
            </a:pathLst>
          </a:custGeom>
          <a:solidFill>
            <a:srgbClr val="FFFFFF"/>
          </a:solidFill>
          <a:ln w="30400" cap="flat">
            <a:solidFill>
              <a:srgbClr val="96E54E"/>
            </a:solidFill>
            <a:round/>
          </a:ln>
        </p:spPr>
        <p:txBody>
          <a:bodyPr wrap="none" lIns="0" tIns="0" rIns="0" bIns="22500" rtlCol="0" anchor="ctr"/>
          <a:p>
            <a:pPr algn="ctr"/>
            <a:r>
              <a:rPr sz="2400" b="1">
                <a:solidFill>
                  <a:srgbClr val="454545"/>
                </a:solidFill>
                <a:latin typeface="方正粗黑宋简体" panose="02000000000000000000" charset="-122"/>
              </a:rPr>
              <a:t>功和机</a:t>
            </a:r>
            <a:endParaRPr sz="2400" b="1">
              <a:solidFill>
                <a:srgbClr val="454545"/>
              </a:solidFill>
              <a:latin typeface="方正粗黑宋简体" panose="02000000000000000000" charset="-122"/>
            </a:endParaRPr>
          </a:p>
          <a:p>
            <a:pPr algn="ctr"/>
            <a:r>
              <a:rPr sz="2400" b="1">
                <a:solidFill>
                  <a:srgbClr val="454545"/>
                </a:solidFill>
                <a:latin typeface="方正粗黑宋简体" panose="02000000000000000000" charset="-122"/>
              </a:rPr>
              <a:t>械能</a:t>
            </a:r>
            <a:endParaRPr sz="2400" b="1">
              <a:solidFill>
                <a:srgbClr val="454545"/>
              </a:solidFill>
              <a:latin typeface="方正粗黑宋简体" panose="02000000000000000000" charset="-122"/>
            </a:endParaRPr>
          </a:p>
        </p:txBody>
      </p:sp>
      <p:grpSp>
        <p:nvGrpSpPr>
          <p:cNvPr id="20" name="组合 19"/>
          <p:cNvGrpSpPr/>
          <p:nvPr/>
        </p:nvGrpSpPr>
        <p:grpSpPr>
          <a:xfrm>
            <a:off x="5976938" y="4679950"/>
            <a:ext cx="2518410" cy="1168400"/>
            <a:chOff x="9411" y="7144"/>
            <a:chExt cx="3966" cy="1840"/>
          </a:xfrm>
        </p:grpSpPr>
        <p:sp>
          <p:nvSpPr>
            <p:cNvPr id="109" name="MMConnector"/>
            <p:cNvSpPr/>
            <p:nvPr/>
          </p:nvSpPr>
          <p:spPr>
            <a:xfrm>
              <a:off x="9411" y="7144"/>
              <a:ext cx="1587" cy="1142"/>
            </a:xfrm>
            <a:custGeom>
              <a:avLst/>
              <a:gdLst/>
              <a:ahLst/>
              <a:cxnLst/>
              <a:pathLst>
                <a:path w="887202" h="299470">
                  <a:moveTo>
                    <a:pt x="-51506" y="-72481"/>
                  </a:moveTo>
                  <a:cubicBezTo>
                    <a:pt x="-68411" y="-81482"/>
                    <a:pt x="-85415" y="-75994"/>
                    <a:pt x="-91936" y="-62897"/>
                  </a:cubicBezTo>
                  <a:cubicBezTo>
                    <a:pt x="-98457" y="-49801"/>
                    <a:pt x="-92537" y="-33035"/>
                    <a:pt x="-75219" y="-24858"/>
                  </a:cubicBezTo>
                  <a:cubicBezTo>
                    <a:pt x="-59259" y="-17323"/>
                    <a:pt x="-43300" y="-9788"/>
                    <a:pt x="-27355" y="-2159"/>
                  </a:cubicBezTo>
                  <a:cubicBezTo>
                    <a:pt x="-11411" y="5469"/>
                    <a:pt x="4519" y="13191"/>
                    <a:pt x="20458" y="20934"/>
                  </a:cubicBezTo>
                  <a:cubicBezTo>
                    <a:pt x="36397" y="28676"/>
                    <a:pt x="52345" y="36440"/>
                    <a:pt x="68318" y="44195"/>
                  </a:cubicBezTo>
                  <a:cubicBezTo>
                    <a:pt x="84291" y="51950"/>
                    <a:pt x="100289" y="59696"/>
                    <a:pt x="116329" y="67392"/>
                  </a:cubicBezTo>
                  <a:cubicBezTo>
                    <a:pt x="132369" y="75087"/>
                    <a:pt x="148451" y="82731"/>
                    <a:pt x="164592" y="90283"/>
                  </a:cubicBezTo>
                  <a:cubicBezTo>
                    <a:pt x="180732" y="97836"/>
                    <a:pt x="196932" y="105296"/>
                    <a:pt x="213205" y="112623"/>
                  </a:cubicBezTo>
                  <a:cubicBezTo>
                    <a:pt x="229478" y="119949"/>
                    <a:pt x="245825" y="127142"/>
                    <a:pt x="262258" y="134157"/>
                  </a:cubicBezTo>
                  <a:cubicBezTo>
                    <a:pt x="278691" y="141173"/>
                    <a:pt x="295210" y="148012"/>
                    <a:pt x="311824" y="154631"/>
                  </a:cubicBezTo>
                  <a:cubicBezTo>
                    <a:pt x="328438" y="161250"/>
                    <a:pt x="345148" y="167649"/>
                    <a:pt x="361957" y="173788"/>
                  </a:cubicBezTo>
                  <a:cubicBezTo>
                    <a:pt x="378767" y="179926"/>
                    <a:pt x="395677" y="185803"/>
                    <a:pt x="412687" y="191380"/>
                  </a:cubicBezTo>
                  <a:cubicBezTo>
                    <a:pt x="429698" y="196956"/>
                    <a:pt x="446808" y="202232"/>
                    <a:pt x="464014" y="207172"/>
                  </a:cubicBezTo>
                  <a:cubicBezTo>
                    <a:pt x="481219" y="212112"/>
                    <a:pt x="498519" y="216716"/>
                    <a:pt x="515907" y="220953"/>
                  </a:cubicBezTo>
                  <a:cubicBezTo>
                    <a:pt x="533296" y="225191"/>
                    <a:pt x="550775" y="229061"/>
                    <a:pt x="568309" y="232542"/>
                  </a:cubicBezTo>
                  <a:cubicBezTo>
                    <a:pt x="585844" y="236023"/>
                    <a:pt x="603435" y="239113"/>
                    <a:pt x="621134" y="241798"/>
                  </a:cubicBezTo>
                  <a:cubicBezTo>
                    <a:pt x="638834" y="244483"/>
                    <a:pt x="656641" y="246763"/>
                    <a:pt x="674278" y="248626"/>
                  </a:cubicBezTo>
                  <a:cubicBezTo>
                    <a:pt x="691915" y="250490"/>
                    <a:pt x="709382" y="251938"/>
                    <a:pt x="727625" y="252979"/>
                  </a:cubicBezTo>
                  <a:cubicBezTo>
                    <a:pt x="745868" y="254020"/>
                    <a:pt x="764889" y="254654"/>
                    <a:pt x="781054" y="254856"/>
                  </a:cubicBezTo>
                  <a:cubicBezTo>
                    <a:pt x="797220" y="255058"/>
                    <a:pt x="810530" y="254829"/>
                    <a:pt x="823840" y="254600"/>
                  </a:cubicBezTo>
                  <a:cubicBezTo>
                    <a:pt x="826576" y="254553"/>
                    <a:pt x="828400" y="252890"/>
                    <a:pt x="828400" y="250800"/>
                  </a:cubicBezTo>
                  <a:cubicBezTo>
                    <a:pt x="828400" y="248710"/>
                    <a:pt x="826575" y="247085"/>
                    <a:pt x="823840" y="247000"/>
                  </a:cubicBezTo>
                  <a:cubicBezTo>
                    <a:pt x="810623" y="246591"/>
                    <a:pt x="797407" y="246182"/>
                    <a:pt x="781403" y="245210"/>
                  </a:cubicBezTo>
                  <a:cubicBezTo>
                    <a:pt x="765399" y="244238"/>
                    <a:pt x="746608" y="242704"/>
                    <a:pt x="728627" y="240807"/>
                  </a:cubicBezTo>
                  <a:cubicBezTo>
                    <a:pt x="710646" y="238909"/>
                    <a:pt x="693475" y="236649"/>
                    <a:pt x="676173" y="233973"/>
                  </a:cubicBezTo>
                  <a:cubicBezTo>
                    <a:pt x="658871" y="231297"/>
                    <a:pt x="641438" y="228206"/>
                    <a:pt x="624148" y="224725"/>
                  </a:cubicBezTo>
                  <a:cubicBezTo>
                    <a:pt x="606857" y="221244"/>
                    <a:pt x="589709" y="217372"/>
                    <a:pt x="572647" y="213122"/>
                  </a:cubicBezTo>
                  <a:cubicBezTo>
                    <a:pt x="555584" y="208872"/>
                    <a:pt x="538608" y="204245"/>
                    <a:pt x="521745" y="199265"/>
                  </a:cubicBezTo>
                  <a:cubicBezTo>
                    <a:pt x="504881" y="194284"/>
                    <a:pt x="488130" y="188951"/>
                    <a:pt x="471490" y="183293"/>
                  </a:cubicBezTo>
                  <a:cubicBezTo>
                    <a:pt x="454850" y="177636"/>
                    <a:pt x="438322" y="171654"/>
                    <a:pt x="421903" y="165381"/>
                  </a:cubicBezTo>
                  <a:cubicBezTo>
                    <a:pt x="405484" y="159108"/>
                    <a:pt x="389176" y="152545"/>
                    <a:pt x="372970" y="145726"/>
                  </a:cubicBezTo>
                  <a:cubicBezTo>
                    <a:pt x="356765" y="138908"/>
                    <a:pt x="340662" y="131834"/>
                    <a:pt x="324651" y="124544"/>
                  </a:cubicBezTo>
                  <a:cubicBezTo>
                    <a:pt x="308640" y="117254"/>
                    <a:pt x="292720" y="109747"/>
                    <a:pt x="276877" y="102061"/>
                  </a:cubicBezTo>
                  <a:cubicBezTo>
                    <a:pt x="261033" y="94376"/>
                    <a:pt x="245266" y="86512"/>
                    <a:pt x="229556" y="78509"/>
                  </a:cubicBezTo>
                  <a:cubicBezTo>
                    <a:pt x="213847" y="70506"/>
                    <a:pt x="198196" y="62363"/>
                    <a:pt x="182582" y="54119"/>
                  </a:cubicBezTo>
                  <a:cubicBezTo>
                    <a:pt x="166968" y="45875"/>
                    <a:pt x="151392" y="37530"/>
                    <a:pt x="135832" y="29121"/>
                  </a:cubicBezTo>
                  <a:cubicBezTo>
                    <a:pt x="120272" y="20712"/>
                    <a:pt x="104729" y="12239"/>
                    <a:pt x="89178" y="3741"/>
                  </a:cubicBezTo>
                  <a:cubicBezTo>
                    <a:pt x="73628" y="-4756"/>
                    <a:pt x="58070" y="-13279"/>
                    <a:pt x="42490" y="-21798"/>
                  </a:cubicBezTo>
                  <a:cubicBezTo>
                    <a:pt x="26910" y="-30316"/>
                    <a:pt x="11306" y="-38830"/>
                    <a:pt x="-4363" y="-47277"/>
                  </a:cubicBezTo>
                  <a:cubicBezTo>
                    <a:pt x="-20033" y="-55724"/>
                    <a:pt x="-35770" y="-64102"/>
                    <a:pt x="-51506" y="-72481"/>
                  </a:cubicBezTo>
                  <a:close/>
                </a:path>
              </a:pathLst>
            </a:custGeom>
            <a:solidFill>
              <a:srgbClr val="96E54E"/>
            </a:solidFill>
            <a:ln w="7600" cap="rnd">
              <a:solidFill>
                <a:srgbClr val="96E54E"/>
              </a:solidFill>
              <a:round/>
            </a:ln>
          </p:spPr>
        </p:sp>
        <p:sp>
          <p:nvSpPr>
            <p:cNvPr id="108" name="MainTopic"/>
            <p:cNvSpPr/>
            <p:nvPr/>
          </p:nvSpPr>
          <p:spPr>
            <a:xfrm>
              <a:off x="10872" y="7216"/>
              <a:ext cx="2505" cy="1768"/>
            </a:xfrm>
            <a:custGeom>
              <a:avLst/>
              <a:gdLst>
                <a:gd name="rtl" fmla="*/ 135280 w 881600"/>
                <a:gd name="rtt" fmla="*/ 71440 h 463600"/>
                <a:gd name="rtr" fmla="*/ 743280 w 881600"/>
                <a:gd name="rtb" fmla="*/ 405840 h 463600"/>
              </a:gdLst>
              <a:ahLst/>
              <a:cxnLst/>
              <a:rect l="rtl" t="rtt" r="rtr" b="rtb"/>
              <a:pathLst>
                <a:path w="881600" h="463600">
                  <a:moveTo>
                    <a:pt x="30400" y="0"/>
                  </a:moveTo>
                  <a:lnTo>
                    <a:pt x="851200" y="0"/>
                  </a:lnTo>
                  <a:cubicBezTo>
                    <a:pt x="867981" y="0"/>
                    <a:pt x="881600" y="13619"/>
                    <a:pt x="881600" y="30400"/>
                  </a:cubicBezTo>
                  <a:lnTo>
                    <a:pt x="881600" y="433200"/>
                  </a:lnTo>
                  <a:cubicBezTo>
                    <a:pt x="881600" y="449981"/>
                    <a:pt x="867981" y="463600"/>
                    <a:pt x="851200" y="463600"/>
                  </a:cubicBezTo>
                  <a:lnTo>
                    <a:pt x="30400" y="463600"/>
                  </a:lnTo>
                  <a:cubicBezTo>
                    <a:pt x="13619" y="463600"/>
                    <a:pt x="0" y="449981"/>
                    <a:pt x="0" y="433200"/>
                  </a:cubicBezTo>
                  <a:lnTo>
                    <a:pt x="0" y="30400"/>
                  </a:lnTo>
                  <a:cubicBezTo>
                    <a:pt x="0" y="13619"/>
                    <a:pt x="13619" y="0"/>
                    <a:pt x="30400" y="0"/>
                  </a:cubicBezTo>
                  <a:close/>
                </a:path>
              </a:pathLst>
            </a:custGeom>
            <a:noFill/>
            <a:ln w="15200" cap="flat">
              <a:solidFill>
                <a:srgbClr val="96E54E"/>
              </a:solidFill>
              <a:round/>
            </a:ln>
          </p:spPr>
          <p:txBody>
            <a:bodyPr wrap="square" lIns="0" tIns="0" rIns="0" bIns="22500" rtlCol="0" anchor="ctr"/>
            <a:p>
              <a:pPr algn="l"/>
              <a:r>
                <a:rPr sz="2400">
                  <a:solidFill>
                    <a:srgbClr val="303030"/>
                  </a:solidFill>
                  <a:latin typeface="宋体" panose="02010600030101010101" pitchFamily="2" charset="-122"/>
                </a:rPr>
                <a:t>机械能及其守恒</a:t>
              </a:r>
              <a:endParaRPr sz="2400">
                <a:solidFill>
                  <a:srgbClr val="303030"/>
                </a:solidFill>
                <a:latin typeface="宋体" panose="02010600030101010101" pitchFamily="2" charset="-122"/>
              </a:endParaRPr>
            </a:p>
          </p:txBody>
        </p:sp>
      </p:grpSp>
      <p:grpSp>
        <p:nvGrpSpPr>
          <p:cNvPr id="6" name="组合 5"/>
          <p:cNvGrpSpPr/>
          <p:nvPr/>
        </p:nvGrpSpPr>
        <p:grpSpPr>
          <a:xfrm>
            <a:off x="2281238" y="3954780"/>
            <a:ext cx="3067050" cy="718185"/>
            <a:chOff x="3557" y="6038"/>
            <a:chExt cx="4830" cy="1131"/>
          </a:xfrm>
        </p:grpSpPr>
        <p:sp>
          <p:nvSpPr>
            <p:cNvPr id="115" name="MMConnector"/>
            <p:cNvSpPr/>
            <p:nvPr/>
          </p:nvSpPr>
          <p:spPr>
            <a:xfrm>
              <a:off x="6686" y="6395"/>
              <a:ext cx="1701" cy="224"/>
            </a:xfrm>
            <a:custGeom>
              <a:avLst/>
              <a:gdLst/>
              <a:ahLst/>
              <a:cxnLst/>
              <a:pathLst>
                <a:path w="802651" h="58747">
                  <a:moveTo>
                    <a:pt x="-18517" y="22344"/>
                  </a:moveTo>
                  <a:cubicBezTo>
                    <a:pt x="584" y="20951"/>
                    <a:pt x="12039" y="7228"/>
                    <a:pt x="10570" y="-7328"/>
                  </a:cubicBezTo>
                  <a:cubicBezTo>
                    <a:pt x="9100" y="-21884"/>
                    <a:pt x="-4868" y="-33058"/>
                    <a:pt x="-23860" y="-30587"/>
                  </a:cubicBezTo>
                  <a:cubicBezTo>
                    <a:pt x="-41465" y="-28297"/>
                    <a:pt x="-59070" y="-26006"/>
                    <a:pt x="-76668" y="-23705"/>
                  </a:cubicBezTo>
                  <a:cubicBezTo>
                    <a:pt x="-94266" y="-21403"/>
                    <a:pt x="-111857" y="-19091"/>
                    <a:pt x="-129445" y="-16782"/>
                  </a:cubicBezTo>
                  <a:cubicBezTo>
                    <a:pt x="-147033" y="-14472"/>
                    <a:pt x="-164618" y="-12166"/>
                    <a:pt x="-182201" y="-9869"/>
                  </a:cubicBezTo>
                  <a:cubicBezTo>
                    <a:pt x="-199784" y="-7573"/>
                    <a:pt x="-217364" y="-5287"/>
                    <a:pt x="-234944" y="-3020"/>
                  </a:cubicBezTo>
                  <a:cubicBezTo>
                    <a:pt x="-252523" y="-754"/>
                    <a:pt x="-270103" y="1492"/>
                    <a:pt x="-287683" y="3709"/>
                  </a:cubicBezTo>
                  <a:cubicBezTo>
                    <a:pt x="-305263" y="5926"/>
                    <a:pt x="-322844" y="8114"/>
                    <a:pt x="-340427" y="10261"/>
                  </a:cubicBezTo>
                  <a:cubicBezTo>
                    <a:pt x="-358010" y="12409"/>
                    <a:pt x="-375597" y="14517"/>
                    <a:pt x="-393186" y="16574"/>
                  </a:cubicBezTo>
                  <a:cubicBezTo>
                    <a:pt x="-410776" y="18632"/>
                    <a:pt x="-428370" y="20639"/>
                    <a:pt x="-445970" y="22585"/>
                  </a:cubicBezTo>
                  <a:cubicBezTo>
                    <a:pt x="-463570" y="24532"/>
                    <a:pt x="-481176" y="26417"/>
                    <a:pt x="-498786" y="28230"/>
                  </a:cubicBezTo>
                  <a:cubicBezTo>
                    <a:pt x="-516397" y="30043"/>
                    <a:pt x="-534011" y="31783"/>
                    <a:pt x="-551643" y="33440"/>
                  </a:cubicBezTo>
                  <a:cubicBezTo>
                    <a:pt x="-569275" y="35097"/>
                    <a:pt x="-586925" y="36670"/>
                    <a:pt x="-604546" y="38149"/>
                  </a:cubicBezTo>
                  <a:cubicBezTo>
                    <a:pt x="-622167" y="39628"/>
                    <a:pt x="-639760" y="41013"/>
                    <a:pt x="-657500" y="42289"/>
                  </a:cubicBezTo>
                  <a:cubicBezTo>
                    <a:pt x="-675239" y="43565"/>
                    <a:pt x="-693126" y="44732"/>
                    <a:pt x="-710507" y="45791"/>
                  </a:cubicBezTo>
                  <a:cubicBezTo>
                    <a:pt x="-727888" y="46850"/>
                    <a:pt x="-744763" y="47801"/>
                    <a:pt x="-763567" y="48588"/>
                  </a:cubicBezTo>
                  <a:cubicBezTo>
                    <a:pt x="-782372" y="49375"/>
                    <a:pt x="-803106" y="49999"/>
                    <a:pt x="-823840" y="50622"/>
                  </a:cubicBezTo>
                  <a:cubicBezTo>
                    <a:pt x="-826575" y="50704"/>
                    <a:pt x="-828400" y="52535"/>
                    <a:pt x="-828400" y="54625"/>
                  </a:cubicBezTo>
                  <a:cubicBezTo>
                    <a:pt x="-828400" y="56715"/>
                    <a:pt x="-826576" y="58578"/>
                    <a:pt x="-823840" y="58628"/>
                  </a:cubicBezTo>
                  <a:cubicBezTo>
                    <a:pt x="-803046" y="59009"/>
                    <a:pt x="-782253" y="59389"/>
                    <a:pt x="-763377" y="59605"/>
                  </a:cubicBezTo>
                  <a:cubicBezTo>
                    <a:pt x="-744501" y="59822"/>
                    <a:pt x="-727544" y="59873"/>
                    <a:pt x="-710070" y="59816"/>
                  </a:cubicBezTo>
                  <a:cubicBezTo>
                    <a:pt x="-692595" y="59759"/>
                    <a:pt x="-674605" y="59593"/>
                    <a:pt x="-656753" y="59318"/>
                  </a:cubicBezTo>
                  <a:cubicBezTo>
                    <a:pt x="-638901" y="59042"/>
                    <a:pt x="-621187" y="58657"/>
                    <a:pt x="-603438" y="58177"/>
                  </a:cubicBezTo>
                  <a:cubicBezTo>
                    <a:pt x="-585690" y="57696"/>
                    <a:pt x="-567906" y="57121"/>
                    <a:pt x="-550136" y="56462"/>
                  </a:cubicBezTo>
                  <a:cubicBezTo>
                    <a:pt x="-532366" y="55802"/>
                    <a:pt x="-514608" y="55058"/>
                    <a:pt x="-496853" y="54242"/>
                  </a:cubicBezTo>
                  <a:cubicBezTo>
                    <a:pt x="-479097" y="53425"/>
                    <a:pt x="-461342" y="52536"/>
                    <a:pt x="-443593" y="51585"/>
                  </a:cubicBezTo>
                  <a:cubicBezTo>
                    <a:pt x="-425844" y="50634"/>
                    <a:pt x="-408101" y="49622"/>
                    <a:pt x="-390362" y="48559"/>
                  </a:cubicBezTo>
                  <a:cubicBezTo>
                    <a:pt x="-372623" y="47497"/>
                    <a:pt x="-354888" y="46384"/>
                    <a:pt x="-337159" y="45231"/>
                  </a:cubicBezTo>
                  <a:cubicBezTo>
                    <a:pt x="-319429" y="44079"/>
                    <a:pt x="-301705" y="42886"/>
                    <a:pt x="-283986" y="41665"/>
                  </a:cubicBezTo>
                  <a:cubicBezTo>
                    <a:pt x="-266266" y="40444"/>
                    <a:pt x="-248551" y="39193"/>
                    <a:pt x="-230841" y="37923"/>
                  </a:cubicBezTo>
                  <a:cubicBezTo>
                    <a:pt x="-213131" y="36653"/>
                    <a:pt x="-195425" y="35363"/>
                    <a:pt x="-177724" y="34064"/>
                  </a:cubicBezTo>
                  <a:cubicBezTo>
                    <a:pt x="-160022" y="32765"/>
                    <a:pt x="-142326" y="31457"/>
                    <a:pt x="-124632" y="30146"/>
                  </a:cubicBezTo>
                  <a:cubicBezTo>
                    <a:pt x="-106939" y="28836"/>
                    <a:pt x="-89249" y="27523"/>
                    <a:pt x="-71564" y="26222"/>
                  </a:cubicBezTo>
                  <a:cubicBezTo>
                    <a:pt x="-53879" y="24922"/>
                    <a:pt x="-36198" y="23633"/>
                    <a:pt x="-18517" y="22344"/>
                  </a:cubicBezTo>
                  <a:close/>
                </a:path>
              </a:pathLst>
            </a:custGeom>
            <a:solidFill>
              <a:srgbClr val="96E54E"/>
            </a:solidFill>
            <a:ln w="7600" cap="rnd">
              <a:solidFill>
                <a:srgbClr val="96E54E"/>
              </a:solidFill>
              <a:round/>
            </a:ln>
          </p:spPr>
        </p:sp>
        <p:sp>
          <p:nvSpPr>
            <p:cNvPr id="114" name="MainTopic"/>
            <p:cNvSpPr/>
            <p:nvPr/>
          </p:nvSpPr>
          <p:spPr>
            <a:xfrm>
              <a:off x="3557" y="6038"/>
              <a:ext cx="1357" cy="1131"/>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hlinkClick r:id="rId1" action="ppaction://hlinksldjump"/>
                </a:rPr>
                <a:t>功率</a:t>
              </a:r>
              <a:endParaRPr sz="2400">
                <a:solidFill>
                  <a:srgbClr val="303030"/>
                </a:solidFill>
                <a:latin typeface="宋体" panose="02010600030101010101" pitchFamily="2" charset="-122"/>
              </a:endParaRPr>
            </a:p>
          </p:txBody>
        </p:sp>
      </p:grpSp>
      <p:grpSp>
        <p:nvGrpSpPr>
          <p:cNvPr id="2" name="组合 1"/>
          <p:cNvGrpSpPr/>
          <p:nvPr/>
        </p:nvGrpSpPr>
        <p:grpSpPr>
          <a:xfrm>
            <a:off x="2469198" y="2077085"/>
            <a:ext cx="2967990" cy="2231390"/>
            <a:chOff x="3887" y="3045"/>
            <a:chExt cx="4674" cy="3514"/>
          </a:xfrm>
        </p:grpSpPr>
        <p:sp>
          <p:nvSpPr>
            <p:cNvPr id="117" name="MMConnector"/>
            <p:cNvSpPr/>
            <p:nvPr/>
          </p:nvSpPr>
          <p:spPr>
            <a:xfrm>
              <a:off x="6633" y="4899"/>
              <a:ext cx="1928" cy="1660"/>
            </a:xfrm>
            <a:custGeom>
              <a:avLst/>
              <a:gdLst/>
              <a:ahLst/>
              <a:cxnLst/>
              <a:pathLst>
                <a:path w="940609" h="435185">
                  <a:moveTo>
                    <a:pt x="101950" y="119549"/>
                  </a:moveTo>
                  <a:cubicBezTo>
                    <a:pt x="117564" y="130641"/>
                    <a:pt x="135126" y="127392"/>
                    <a:pt x="143277" y="115242"/>
                  </a:cubicBezTo>
                  <a:cubicBezTo>
                    <a:pt x="151427" y="103093"/>
                    <a:pt x="147666" y="85777"/>
                    <a:pt x="131588" y="75370"/>
                  </a:cubicBezTo>
                  <a:cubicBezTo>
                    <a:pt x="116823" y="65812"/>
                    <a:pt x="102058" y="56255"/>
                    <a:pt x="87356" y="46544"/>
                  </a:cubicBezTo>
                  <a:cubicBezTo>
                    <a:pt x="72654" y="36833"/>
                    <a:pt x="58015" y="26970"/>
                    <a:pt x="43393" y="17044"/>
                  </a:cubicBezTo>
                  <a:cubicBezTo>
                    <a:pt x="28771" y="7118"/>
                    <a:pt x="14167" y="-2870"/>
                    <a:pt x="-440" y="-12894"/>
                  </a:cubicBezTo>
                  <a:cubicBezTo>
                    <a:pt x="-15046" y="-22918"/>
                    <a:pt x="-29654" y="-32979"/>
                    <a:pt x="-44290" y="-43031"/>
                  </a:cubicBezTo>
                  <a:cubicBezTo>
                    <a:pt x="-58927" y="-53083"/>
                    <a:pt x="-73593" y="-63128"/>
                    <a:pt x="-88313" y="-73123"/>
                  </a:cubicBezTo>
                  <a:cubicBezTo>
                    <a:pt x="-103033" y="-83119"/>
                    <a:pt x="-117808" y="-93067"/>
                    <a:pt x="-132662" y="-102922"/>
                  </a:cubicBezTo>
                  <a:cubicBezTo>
                    <a:pt x="-147517" y="-112778"/>
                    <a:pt x="-162451" y="-122542"/>
                    <a:pt x="-177490" y="-132169"/>
                  </a:cubicBezTo>
                  <a:cubicBezTo>
                    <a:pt x="-192529" y="-141796"/>
                    <a:pt x="-207672" y="-151287"/>
                    <a:pt x="-222941" y="-160594"/>
                  </a:cubicBezTo>
                  <a:cubicBezTo>
                    <a:pt x="-238210" y="-169901"/>
                    <a:pt x="-253605" y="-179024"/>
                    <a:pt x="-269144" y="-187916"/>
                  </a:cubicBezTo>
                  <a:cubicBezTo>
                    <a:pt x="-284683" y="-196807"/>
                    <a:pt x="-300367" y="-205466"/>
                    <a:pt x="-316207" y="-213842"/>
                  </a:cubicBezTo>
                  <a:cubicBezTo>
                    <a:pt x="-332048" y="-222219"/>
                    <a:pt x="-348046" y="-230313"/>
                    <a:pt x="-364209" y="-238075"/>
                  </a:cubicBezTo>
                  <a:cubicBezTo>
                    <a:pt x="-380371" y="-245838"/>
                    <a:pt x="-396698" y="-253268"/>
                    <a:pt x="-413188" y="-260318"/>
                  </a:cubicBezTo>
                  <a:cubicBezTo>
                    <a:pt x="-429679" y="-267368"/>
                    <a:pt x="-446333" y="-274039"/>
                    <a:pt x="-463142" y="-280286"/>
                  </a:cubicBezTo>
                  <a:cubicBezTo>
                    <a:pt x="-479952" y="-286533"/>
                    <a:pt x="-496915" y="-292356"/>
                    <a:pt x="-514021" y="-297720"/>
                  </a:cubicBezTo>
                  <a:cubicBezTo>
                    <a:pt x="-531126" y="-303084"/>
                    <a:pt x="-548373" y="-307988"/>
                    <a:pt x="-565725" y="-312405"/>
                  </a:cubicBezTo>
                  <a:cubicBezTo>
                    <a:pt x="-583078" y="-316823"/>
                    <a:pt x="-600536" y="-320753"/>
                    <a:pt x="-618120" y="-324182"/>
                  </a:cubicBezTo>
                  <a:cubicBezTo>
                    <a:pt x="-635703" y="-327611"/>
                    <a:pt x="-653413" y="-330540"/>
                    <a:pt x="-671038" y="-332957"/>
                  </a:cubicBezTo>
                  <a:cubicBezTo>
                    <a:pt x="-688664" y="-335373"/>
                    <a:pt x="-706206" y="-337279"/>
                    <a:pt x="-724302" y="-338705"/>
                  </a:cubicBezTo>
                  <a:cubicBezTo>
                    <a:pt x="-742398" y="-340131"/>
                    <a:pt x="-761049" y="-341077"/>
                    <a:pt x="-777731" y="-341467"/>
                  </a:cubicBezTo>
                  <a:cubicBezTo>
                    <a:pt x="-794414" y="-341858"/>
                    <a:pt x="-809127" y="-341691"/>
                    <a:pt x="-823840" y="-341525"/>
                  </a:cubicBezTo>
                  <a:cubicBezTo>
                    <a:pt x="-826576" y="-341494"/>
                    <a:pt x="-828400" y="-339815"/>
                    <a:pt x="-828400" y="-337725"/>
                  </a:cubicBezTo>
                  <a:cubicBezTo>
                    <a:pt x="-828400" y="-335635"/>
                    <a:pt x="-826575" y="-334012"/>
                    <a:pt x="-823840" y="-333925"/>
                  </a:cubicBezTo>
                  <a:cubicBezTo>
                    <a:pt x="-809250" y="-333460"/>
                    <a:pt x="-794659" y="-332995"/>
                    <a:pt x="-778170" y="-331897"/>
                  </a:cubicBezTo>
                  <a:cubicBezTo>
                    <a:pt x="-761680" y="-330798"/>
                    <a:pt x="-743292" y="-329066"/>
                    <a:pt x="-725497" y="-326888"/>
                  </a:cubicBezTo>
                  <a:cubicBezTo>
                    <a:pt x="-707701" y="-324710"/>
                    <a:pt x="-690499" y="-322086"/>
                    <a:pt x="-673258" y="-318959"/>
                  </a:cubicBezTo>
                  <a:cubicBezTo>
                    <a:pt x="-656016" y="-315832"/>
                    <a:pt x="-638736" y="-312202"/>
                    <a:pt x="-621620" y="-308090"/>
                  </a:cubicBezTo>
                  <a:cubicBezTo>
                    <a:pt x="-604504" y="-303978"/>
                    <a:pt x="-587552" y="-299385"/>
                    <a:pt x="-570740" y="-294324"/>
                  </a:cubicBezTo>
                  <a:cubicBezTo>
                    <a:pt x="-553928" y="-289263"/>
                    <a:pt x="-537255" y="-283734"/>
                    <a:pt x="-520750" y="-277764"/>
                  </a:cubicBezTo>
                  <a:cubicBezTo>
                    <a:pt x="-504245" y="-271795"/>
                    <a:pt x="-487908" y="-265386"/>
                    <a:pt x="-471744" y="-258572"/>
                  </a:cubicBezTo>
                  <a:cubicBezTo>
                    <a:pt x="-455580" y="-251757"/>
                    <a:pt x="-439589" y="-244537"/>
                    <a:pt x="-423773" y="-236953"/>
                  </a:cubicBezTo>
                  <a:cubicBezTo>
                    <a:pt x="-407957" y="-229368"/>
                    <a:pt x="-392316" y="-221418"/>
                    <a:pt x="-376842" y="-213147"/>
                  </a:cubicBezTo>
                  <a:cubicBezTo>
                    <a:pt x="-361369" y="-204876"/>
                    <a:pt x="-346064" y="-196284"/>
                    <a:pt x="-330913" y="-187415"/>
                  </a:cubicBezTo>
                  <a:cubicBezTo>
                    <a:pt x="-315761" y="-178547"/>
                    <a:pt x="-300765" y="-169402"/>
                    <a:pt x="-285904" y="-160025"/>
                  </a:cubicBezTo>
                  <a:cubicBezTo>
                    <a:pt x="-271043" y="-150649"/>
                    <a:pt x="-256317" y="-141041"/>
                    <a:pt x="-241704" y="-131245"/>
                  </a:cubicBezTo>
                  <a:cubicBezTo>
                    <a:pt x="-227090" y="-121448"/>
                    <a:pt x="-212589" y="-111464"/>
                    <a:pt x="-198174" y="-101334"/>
                  </a:cubicBezTo>
                  <a:cubicBezTo>
                    <a:pt x="-183759" y="-91204"/>
                    <a:pt x="-169430" y="-80928"/>
                    <a:pt x="-155159" y="-70545"/>
                  </a:cubicBezTo>
                  <a:cubicBezTo>
                    <a:pt x="-140888" y="-60163"/>
                    <a:pt x="-126674" y="-49675"/>
                    <a:pt x="-112488" y="-39120"/>
                  </a:cubicBezTo>
                  <a:cubicBezTo>
                    <a:pt x="-98302" y="-28565"/>
                    <a:pt x="-84144" y="-17943"/>
                    <a:pt x="-69985" y="-7292"/>
                  </a:cubicBezTo>
                  <a:cubicBezTo>
                    <a:pt x="-55825" y="3360"/>
                    <a:pt x="-41664" y="14042"/>
                    <a:pt x="-27468" y="24713"/>
                  </a:cubicBezTo>
                  <a:cubicBezTo>
                    <a:pt x="-13272" y="35385"/>
                    <a:pt x="958" y="46046"/>
                    <a:pt x="15243" y="56671"/>
                  </a:cubicBezTo>
                  <a:cubicBezTo>
                    <a:pt x="29527" y="67296"/>
                    <a:pt x="43865" y="77885"/>
                    <a:pt x="58326" y="88359"/>
                  </a:cubicBezTo>
                  <a:cubicBezTo>
                    <a:pt x="72786" y="98832"/>
                    <a:pt x="87368" y="109191"/>
                    <a:pt x="101950" y="119549"/>
                  </a:cubicBezTo>
                  <a:close/>
                </a:path>
              </a:pathLst>
            </a:custGeom>
            <a:solidFill>
              <a:srgbClr val="96E54E"/>
            </a:solidFill>
            <a:ln w="7600" cap="rnd">
              <a:solidFill>
                <a:srgbClr val="96E54E"/>
              </a:solidFill>
              <a:round/>
            </a:ln>
          </p:spPr>
        </p:sp>
        <p:sp>
          <p:nvSpPr>
            <p:cNvPr id="116" name="MainTopic"/>
            <p:cNvSpPr/>
            <p:nvPr/>
          </p:nvSpPr>
          <p:spPr>
            <a:xfrm>
              <a:off x="3887" y="3045"/>
              <a:ext cx="1026" cy="1131"/>
            </a:xfrm>
            <a:custGeom>
              <a:avLst/>
              <a:gdLst>
                <a:gd name="rtl" fmla="*/ 135280 w 448400"/>
                <a:gd name="rtt" fmla="*/ 71440 h 296400"/>
                <a:gd name="rtr" fmla="*/ 310080 w 448400"/>
                <a:gd name="rtb" fmla="*/ 238640 h 296400"/>
              </a:gdLst>
              <a:ahLst/>
              <a:cxnLst/>
              <a:rect l="rtl" t="rtt" r="rtr" b="rtb"/>
              <a:pathLst>
                <a:path w="448400" h="296400">
                  <a:moveTo>
                    <a:pt x="30400" y="0"/>
                  </a:moveTo>
                  <a:lnTo>
                    <a:pt x="418000" y="0"/>
                  </a:lnTo>
                  <a:cubicBezTo>
                    <a:pt x="434781" y="0"/>
                    <a:pt x="448400" y="13619"/>
                    <a:pt x="448400" y="30400"/>
                  </a:cubicBezTo>
                  <a:lnTo>
                    <a:pt x="448400" y="266000"/>
                  </a:lnTo>
                  <a:cubicBezTo>
                    <a:pt x="448400" y="282781"/>
                    <a:pt x="434781" y="296400"/>
                    <a:pt x="4180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hlinkClick r:id="rId2" action="ppaction://hlinksldjump"/>
                </a:rPr>
                <a:t>功</a:t>
              </a:r>
              <a:endParaRPr sz="2400">
                <a:solidFill>
                  <a:srgbClr val="303030"/>
                </a:solidFill>
                <a:latin typeface="宋体" panose="02010600030101010101" pitchFamily="2" charset="-122"/>
              </a:endParaRPr>
            </a:p>
          </p:txBody>
        </p:sp>
      </p:grpSp>
      <p:grpSp>
        <p:nvGrpSpPr>
          <p:cNvPr id="10" name="组合 9"/>
          <p:cNvGrpSpPr/>
          <p:nvPr/>
        </p:nvGrpSpPr>
        <p:grpSpPr>
          <a:xfrm>
            <a:off x="2259648" y="5094605"/>
            <a:ext cx="3473450" cy="1237615"/>
            <a:chOff x="3557" y="7797"/>
            <a:chExt cx="5470" cy="1949"/>
          </a:xfrm>
        </p:grpSpPr>
        <p:sp>
          <p:nvSpPr>
            <p:cNvPr id="201" name="MMConnector"/>
            <p:cNvSpPr/>
            <p:nvPr/>
          </p:nvSpPr>
          <p:spPr>
            <a:xfrm>
              <a:off x="6799" y="7797"/>
              <a:ext cx="2228" cy="1848"/>
            </a:xfrm>
            <a:custGeom>
              <a:avLst/>
              <a:gdLst/>
              <a:ahLst/>
              <a:cxnLst/>
              <a:pathLst>
                <a:path w="973721" h="529127">
                  <a:moveTo>
                    <a:pt x="166149" y="-115731"/>
                  </a:moveTo>
                  <a:cubicBezTo>
                    <a:pt x="181460" y="-127237"/>
                    <a:pt x="184083" y="-144723"/>
                    <a:pt x="175135" y="-156298"/>
                  </a:cubicBezTo>
                  <a:cubicBezTo>
                    <a:pt x="166188" y="-167873"/>
                    <a:pt x="148450" y="-169933"/>
                    <a:pt x="133613" y="-157822"/>
                  </a:cubicBezTo>
                  <a:cubicBezTo>
                    <a:pt x="119726" y="-146487"/>
                    <a:pt x="105839" y="-135152"/>
                    <a:pt x="92116" y="-123674"/>
                  </a:cubicBezTo>
                  <a:cubicBezTo>
                    <a:pt x="78392" y="-112196"/>
                    <a:pt x="64831" y="-100574"/>
                    <a:pt x="51349" y="-88896"/>
                  </a:cubicBezTo>
                  <a:cubicBezTo>
                    <a:pt x="37868" y="-77217"/>
                    <a:pt x="24466" y="-65481"/>
                    <a:pt x="11125" y="-53710"/>
                  </a:cubicBezTo>
                  <a:cubicBezTo>
                    <a:pt x="-2216" y="-41940"/>
                    <a:pt x="-15496" y="-30134"/>
                    <a:pt x="-28752" y="-18333"/>
                  </a:cubicBezTo>
                  <a:cubicBezTo>
                    <a:pt x="-42008" y="-6531"/>
                    <a:pt x="-55241" y="5266"/>
                    <a:pt x="-68482" y="17026"/>
                  </a:cubicBezTo>
                  <a:cubicBezTo>
                    <a:pt x="-81723" y="28786"/>
                    <a:pt x="-94972" y="40509"/>
                    <a:pt x="-108263" y="52158"/>
                  </a:cubicBezTo>
                  <a:cubicBezTo>
                    <a:pt x="-121555" y="63807"/>
                    <a:pt x="-134888" y="75382"/>
                    <a:pt x="-148295" y="86847"/>
                  </a:cubicBezTo>
                  <a:cubicBezTo>
                    <a:pt x="-161703" y="98312"/>
                    <a:pt x="-175184" y="109667"/>
                    <a:pt x="-188772" y="120872"/>
                  </a:cubicBezTo>
                  <a:cubicBezTo>
                    <a:pt x="-202360" y="132078"/>
                    <a:pt x="-216053" y="143133"/>
                    <a:pt x="-229881" y="153998"/>
                  </a:cubicBezTo>
                  <a:cubicBezTo>
                    <a:pt x="-243710" y="164863"/>
                    <a:pt x="-257674" y="175537"/>
                    <a:pt x="-271800" y="185975"/>
                  </a:cubicBezTo>
                  <a:cubicBezTo>
                    <a:pt x="-285926" y="196414"/>
                    <a:pt x="-300214" y="206617"/>
                    <a:pt x="-314687" y="216538"/>
                  </a:cubicBezTo>
                  <a:cubicBezTo>
                    <a:pt x="-329159" y="226459"/>
                    <a:pt x="-343817" y="236098"/>
                    <a:pt x="-358676" y="245407"/>
                  </a:cubicBezTo>
                  <a:cubicBezTo>
                    <a:pt x="-373535" y="254716"/>
                    <a:pt x="-388596" y="263694"/>
                    <a:pt x="-403868" y="272294"/>
                  </a:cubicBezTo>
                  <a:cubicBezTo>
                    <a:pt x="-419141" y="280893"/>
                    <a:pt x="-434624" y="289114"/>
                    <a:pt x="-450323" y="296908"/>
                  </a:cubicBezTo>
                  <a:cubicBezTo>
                    <a:pt x="-466021" y="304703"/>
                    <a:pt x="-481933" y="312073"/>
                    <a:pt x="-498047" y="318975"/>
                  </a:cubicBezTo>
                  <a:cubicBezTo>
                    <a:pt x="-514161" y="325877"/>
                    <a:pt x="-530477" y="332311"/>
                    <a:pt x="-546995" y="338245"/>
                  </a:cubicBezTo>
                  <a:cubicBezTo>
                    <a:pt x="-563512" y="344180"/>
                    <a:pt x="-580230" y="349613"/>
                    <a:pt x="-597064" y="354521"/>
                  </a:cubicBezTo>
                  <a:cubicBezTo>
                    <a:pt x="-613898" y="359429"/>
                    <a:pt x="-630847" y="363813"/>
                    <a:pt x="-648106" y="367663"/>
                  </a:cubicBezTo>
                  <a:cubicBezTo>
                    <a:pt x="-665365" y="371514"/>
                    <a:pt x="-682933" y="374832"/>
                    <a:pt x="-699938" y="377606"/>
                  </a:cubicBezTo>
                  <a:cubicBezTo>
                    <a:pt x="-716943" y="380380"/>
                    <a:pt x="-733387" y="382609"/>
                    <a:pt x="-752358" y="384357"/>
                  </a:cubicBezTo>
                  <a:cubicBezTo>
                    <a:pt x="-771329" y="386105"/>
                    <a:pt x="-792828" y="387371"/>
                    <a:pt x="-805163" y="387990"/>
                  </a:cubicBezTo>
                  <a:cubicBezTo>
                    <a:pt x="-817498" y="388608"/>
                    <a:pt x="-820669" y="388579"/>
                    <a:pt x="-823840" y="388550"/>
                  </a:cubicBezTo>
                  <a:cubicBezTo>
                    <a:pt x="-826576" y="388525"/>
                    <a:pt x="-828400" y="390260"/>
                    <a:pt x="-828400" y="392350"/>
                  </a:cubicBezTo>
                  <a:cubicBezTo>
                    <a:pt x="-828400" y="394440"/>
                    <a:pt x="-826573" y="396015"/>
                    <a:pt x="-823840" y="396150"/>
                  </a:cubicBezTo>
                  <a:cubicBezTo>
                    <a:pt x="-820652" y="396308"/>
                    <a:pt x="-817464" y="396465"/>
                    <a:pt x="-804998" y="396341"/>
                  </a:cubicBezTo>
                  <a:cubicBezTo>
                    <a:pt x="-792531" y="396217"/>
                    <a:pt x="-770787" y="395811"/>
                    <a:pt x="-751543" y="394814"/>
                  </a:cubicBezTo>
                  <a:cubicBezTo>
                    <a:pt x="-732298" y="393817"/>
                    <a:pt x="-715554" y="392230"/>
                    <a:pt x="-698197" y="390110"/>
                  </a:cubicBezTo>
                  <a:cubicBezTo>
                    <a:pt x="-680840" y="387990"/>
                    <a:pt x="-662870" y="385338"/>
                    <a:pt x="-645167" y="382128"/>
                  </a:cubicBezTo>
                  <a:cubicBezTo>
                    <a:pt x="-627464" y="378917"/>
                    <a:pt x="-610029" y="375149"/>
                    <a:pt x="-592671" y="370835"/>
                  </a:cubicBezTo>
                  <a:cubicBezTo>
                    <a:pt x="-575313" y="366522"/>
                    <a:pt x="-558033" y="361664"/>
                    <a:pt x="-540922" y="356282"/>
                  </a:cubicBezTo>
                  <a:cubicBezTo>
                    <a:pt x="-523812" y="350899"/>
                    <a:pt x="-506872" y="344993"/>
                    <a:pt x="-490111" y="338597"/>
                  </a:cubicBezTo>
                  <a:cubicBezTo>
                    <a:pt x="-473350" y="332201"/>
                    <a:pt x="-456767" y="325316"/>
                    <a:pt x="-440385" y="317985"/>
                  </a:cubicBezTo>
                  <a:cubicBezTo>
                    <a:pt x="-424002" y="310655"/>
                    <a:pt x="-407819" y="302879"/>
                    <a:pt x="-391840" y="294708"/>
                  </a:cubicBezTo>
                  <a:cubicBezTo>
                    <a:pt x="-375861" y="286538"/>
                    <a:pt x="-360087" y="277972"/>
                    <a:pt x="-344514" y="269066"/>
                  </a:cubicBezTo>
                  <a:cubicBezTo>
                    <a:pt x="-328942" y="260160"/>
                    <a:pt x="-313570" y="250912"/>
                    <a:pt x="-298389" y="241378"/>
                  </a:cubicBezTo>
                  <a:cubicBezTo>
                    <a:pt x="-283208" y="231843"/>
                    <a:pt x="-268217" y="222021"/>
                    <a:pt x="-253398" y="211964"/>
                  </a:cubicBezTo>
                  <a:cubicBezTo>
                    <a:pt x="-238579" y="201907"/>
                    <a:pt x="-223931" y="191615"/>
                    <a:pt x="-209434" y="181137"/>
                  </a:cubicBezTo>
                  <a:cubicBezTo>
                    <a:pt x="-194936" y="170659"/>
                    <a:pt x="-180587" y="159996"/>
                    <a:pt x="-166362" y="149194"/>
                  </a:cubicBezTo>
                  <a:cubicBezTo>
                    <a:pt x="-152137" y="138392"/>
                    <a:pt x="-138034" y="127451"/>
                    <a:pt x="-124027" y="116414"/>
                  </a:cubicBezTo>
                  <a:cubicBezTo>
                    <a:pt x="-110020" y="105378"/>
                    <a:pt x="-96108" y="94246"/>
                    <a:pt x="-82261" y="83060"/>
                  </a:cubicBezTo>
                  <a:cubicBezTo>
                    <a:pt x="-68414" y="71874"/>
                    <a:pt x="-54634" y="60634"/>
                    <a:pt x="-40889" y="49380"/>
                  </a:cubicBezTo>
                  <a:cubicBezTo>
                    <a:pt x="-27144" y="38126"/>
                    <a:pt x="-13435" y="26857"/>
                    <a:pt x="266" y="15612"/>
                  </a:cubicBezTo>
                  <a:cubicBezTo>
                    <a:pt x="13968" y="4366"/>
                    <a:pt x="27662" y="-6856"/>
                    <a:pt x="41380" y="-18013"/>
                  </a:cubicBezTo>
                  <a:cubicBezTo>
                    <a:pt x="55098" y="-29170"/>
                    <a:pt x="68840" y="-40262"/>
                    <a:pt x="82624" y="-51267"/>
                  </a:cubicBezTo>
                  <a:cubicBezTo>
                    <a:pt x="96408" y="-62271"/>
                    <a:pt x="110234" y="-73188"/>
                    <a:pt x="124162" y="-83917"/>
                  </a:cubicBezTo>
                  <a:cubicBezTo>
                    <a:pt x="138090" y="-94647"/>
                    <a:pt x="152119" y="-105189"/>
                    <a:pt x="166149" y="-115731"/>
                  </a:cubicBezTo>
                  <a:close/>
                </a:path>
              </a:pathLst>
            </a:custGeom>
            <a:solidFill>
              <a:srgbClr val="96E54E"/>
            </a:solidFill>
            <a:ln w="7600" cap="rnd">
              <a:solidFill>
                <a:srgbClr val="96E54E"/>
              </a:solidFill>
              <a:round/>
            </a:ln>
          </p:spPr>
        </p:sp>
        <p:sp>
          <p:nvSpPr>
            <p:cNvPr id="180" name="MainTopic"/>
            <p:cNvSpPr/>
            <p:nvPr/>
          </p:nvSpPr>
          <p:spPr>
            <a:xfrm>
              <a:off x="3557" y="8615"/>
              <a:ext cx="1357" cy="1131"/>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rPr>
                <a:t>动能</a:t>
              </a:r>
              <a:endParaRPr sz="2400">
                <a:solidFill>
                  <a:srgbClr val="303030"/>
                </a:solidFill>
                <a:latin typeface="宋体" panose="02010600030101010101" pitchFamily="2" charset="-122"/>
              </a:endParaRPr>
            </a:p>
          </p:txBody>
        </p:sp>
      </p:grpSp>
      <p:grpSp>
        <p:nvGrpSpPr>
          <p:cNvPr id="13" name="组合 12"/>
          <p:cNvGrpSpPr/>
          <p:nvPr/>
        </p:nvGrpSpPr>
        <p:grpSpPr>
          <a:xfrm>
            <a:off x="5976938" y="2762885"/>
            <a:ext cx="2004695" cy="1376680"/>
            <a:chOff x="9411" y="4125"/>
            <a:chExt cx="3157" cy="2168"/>
          </a:xfrm>
        </p:grpSpPr>
        <p:sp>
          <p:nvSpPr>
            <p:cNvPr id="202" name="MMConnector"/>
            <p:cNvSpPr/>
            <p:nvPr/>
          </p:nvSpPr>
          <p:spPr>
            <a:xfrm>
              <a:off x="9411" y="5439"/>
              <a:ext cx="1871" cy="854"/>
            </a:xfrm>
            <a:custGeom>
              <a:avLst/>
              <a:gdLst/>
              <a:ahLst/>
              <a:cxnLst/>
              <a:pathLst>
                <a:path w="855988" h="223897">
                  <a:moveTo>
                    <a:pt x="-41733" y="2909"/>
                  </a:moveTo>
                  <a:cubicBezTo>
                    <a:pt x="-59756" y="9390"/>
                    <a:pt x="-67196" y="25577"/>
                    <a:pt x="-61924" y="39224"/>
                  </a:cubicBezTo>
                  <a:cubicBezTo>
                    <a:pt x="-56652" y="52871"/>
                    <a:pt x="-40230" y="59929"/>
                    <a:pt x="-22563" y="52535"/>
                  </a:cubicBezTo>
                  <a:cubicBezTo>
                    <a:pt x="-6146" y="45664"/>
                    <a:pt x="10272" y="38792"/>
                    <a:pt x="26648" y="31879"/>
                  </a:cubicBezTo>
                  <a:cubicBezTo>
                    <a:pt x="43024" y="24965"/>
                    <a:pt x="59359" y="18009"/>
                    <a:pt x="75681" y="11063"/>
                  </a:cubicBezTo>
                  <a:cubicBezTo>
                    <a:pt x="92004" y="4116"/>
                    <a:pt x="108314" y="-2822"/>
                    <a:pt x="124624" y="-9723"/>
                  </a:cubicBezTo>
                  <a:cubicBezTo>
                    <a:pt x="140934" y="-16624"/>
                    <a:pt x="157243" y="-23489"/>
                    <a:pt x="173568" y="-30283"/>
                  </a:cubicBezTo>
                  <a:cubicBezTo>
                    <a:pt x="189892" y="-37077"/>
                    <a:pt x="206233" y="-43800"/>
                    <a:pt x="222604" y="-50419"/>
                  </a:cubicBezTo>
                  <a:cubicBezTo>
                    <a:pt x="238975" y="-57038"/>
                    <a:pt x="255376" y="-63554"/>
                    <a:pt x="271821" y="-69931"/>
                  </a:cubicBezTo>
                  <a:cubicBezTo>
                    <a:pt x="288266" y="-76309"/>
                    <a:pt x="304756" y="-82549"/>
                    <a:pt x="321301" y="-88619"/>
                  </a:cubicBezTo>
                  <a:cubicBezTo>
                    <a:pt x="337846" y="-94688"/>
                    <a:pt x="354447" y="-100587"/>
                    <a:pt x="371113" y="-106283"/>
                  </a:cubicBezTo>
                  <a:cubicBezTo>
                    <a:pt x="387779" y="-111979"/>
                    <a:pt x="404510" y="-117472"/>
                    <a:pt x="421313" y="-122731"/>
                  </a:cubicBezTo>
                  <a:cubicBezTo>
                    <a:pt x="438116" y="-127990"/>
                    <a:pt x="454991" y="-133015"/>
                    <a:pt x="471939" y="-137778"/>
                  </a:cubicBezTo>
                  <a:cubicBezTo>
                    <a:pt x="488887" y="-142542"/>
                    <a:pt x="505908" y="-147043"/>
                    <a:pt x="523008" y="-151257"/>
                  </a:cubicBezTo>
                  <a:cubicBezTo>
                    <a:pt x="540108" y="-155472"/>
                    <a:pt x="557287" y="-159399"/>
                    <a:pt x="574517" y="-163017"/>
                  </a:cubicBezTo>
                  <a:cubicBezTo>
                    <a:pt x="591748" y="-166636"/>
                    <a:pt x="609029" y="-169945"/>
                    <a:pt x="626442" y="-172933"/>
                  </a:cubicBezTo>
                  <a:cubicBezTo>
                    <a:pt x="643856" y="-175920"/>
                    <a:pt x="661400" y="-178587"/>
                    <a:pt x="678740" y="-180905"/>
                  </a:cubicBezTo>
                  <a:cubicBezTo>
                    <a:pt x="696080" y="-183224"/>
                    <a:pt x="713216" y="-185195"/>
                    <a:pt x="731352" y="-186868"/>
                  </a:cubicBezTo>
                  <a:cubicBezTo>
                    <a:pt x="749489" y="-188542"/>
                    <a:pt x="768626" y="-189918"/>
                    <a:pt x="784207" y="-190786"/>
                  </a:cubicBezTo>
                  <a:cubicBezTo>
                    <a:pt x="799789" y="-191654"/>
                    <a:pt x="811814" y="-192015"/>
                    <a:pt x="823840" y="-192375"/>
                  </a:cubicBezTo>
                  <a:cubicBezTo>
                    <a:pt x="826575" y="-192457"/>
                    <a:pt x="828400" y="-194085"/>
                    <a:pt x="828400" y="-196175"/>
                  </a:cubicBezTo>
                  <a:cubicBezTo>
                    <a:pt x="828400" y="-198265"/>
                    <a:pt x="826575" y="-199917"/>
                    <a:pt x="823840" y="-199975"/>
                  </a:cubicBezTo>
                  <a:cubicBezTo>
                    <a:pt x="811743" y="-200232"/>
                    <a:pt x="799646" y="-200488"/>
                    <a:pt x="783929" y="-200418"/>
                  </a:cubicBezTo>
                  <a:cubicBezTo>
                    <a:pt x="768213" y="-200347"/>
                    <a:pt x="748877" y="-199949"/>
                    <a:pt x="730515" y="-199198"/>
                  </a:cubicBezTo>
                  <a:cubicBezTo>
                    <a:pt x="712153" y="-198448"/>
                    <a:pt x="694765" y="-197345"/>
                    <a:pt x="677138" y="-195901"/>
                  </a:cubicBezTo>
                  <a:cubicBezTo>
                    <a:pt x="659510" y="-194457"/>
                    <a:pt x="641643" y="-192671"/>
                    <a:pt x="623879" y="-190551"/>
                  </a:cubicBezTo>
                  <a:cubicBezTo>
                    <a:pt x="606115" y="-188432"/>
                    <a:pt x="588454" y="-185979"/>
                    <a:pt x="570820" y="-183208"/>
                  </a:cubicBezTo>
                  <a:cubicBezTo>
                    <a:pt x="553185" y="-180438"/>
                    <a:pt x="535576" y="-177351"/>
                    <a:pt x="518027" y="-173967"/>
                  </a:cubicBezTo>
                  <a:cubicBezTo>
                    <a:pt x="500478" y="-170584"/>
                    <a:pt x="482989" y="-166904"/>
                    <a:pt x="465558" y="-162955"/>
                  </a:cubicBezTo>
                  <a:cubicBezTo>
                    <a:pt x="448128" y="-159006"/>
                    <a:pt x="430757" y="-154786"/>
                    <a:pt x="413450" y="-150328"/>
                  </a:cubicBezTo>
                  <a:cubicBezTo>
                    <a:pt x="396144" y="-145869"/>
                    <a:pt x="378901" y="-141170"/>
                    <a:pt x="361722" y="-136264"/>
                  </a:cubicBezTo>
                  <a:cubicBezTo>
                    <a:pt x="344543" y="-131359"/>
                    <a:pt x="327427" y="-126247"/>
                    <a:pt x="310372" y="-120963"/>
                  </a:cubicBezTo>
                  <a:cubicBezTo>
                    <a:pt x="293317" y="-115679"/>
                    <a:pt x="276322" y="-110224"/>
                    <a:pt x="259381" y="-104632"/>
                  </a:cubicBezTo>
                  <a:cubicBezTo>
                    <a:pt x="242440" y="-99041"/>
                    <a:pt x="225554" y="-93314"/>
                    <a:pt x="208713" y="-87488"/>
                  </a:cubicBezTo>
                  <a:cubicBezTo>
                    <a:pt x="191872" y="-81662"/>
                    <a:pt x="175078" y="-75737"/>
                    <a:pt x="158320" y="-69749"/>
                  </a:cubicBezTo>
                  <a:cubicBezTo>
                    <a:pt x="141561" y="-63760"/>
                    <a:pt x="124839" y="-57708"/>
                    <a:pt x="108142" y="-51630"/>
                  </a:cubicBezTo>
                  <a:cubicBezTo>
                    <a:pt x="91446" y="-45552"/>
                    <a:pt x="74775" y="-39447"/>
                    <a:pt x="58118" y="-33345"/>
                  </a:cubicBezTo>
                  <a:cubicBezTo>
                    <a:pt x="41462" y="-27242"/>
                    <a:pt x="24820" y="-21141"/>
                    <a:pt x="8181" y="-15099"/>
                  </a:cubicBezTo>
                  <a:cubicBezTo>
                    <a:pt x="-8458" y="-9057"/>
                    <a:pt x="-25096" y="-3074"/>
                    <a:pt x="-41733" y="2909"/>
                  </a:cubicBezTo>
                  <a:close/>
                </a:path>
              </a:pathLst>
            </a:custGeom>
            <a:solidFill>
              <a:srgbClr val="96E54E"/>
            </a:solidFill>
            <a:ln w="7600" cap="rnd">
              <a:solidFill>
                <a:srgbClr val="96E54E"/>
              </a:solidFill>
              <a:round/>
            </a:ln>
          </p:spPr>
        </p:sp>
        <p:sp>
          <p:nvSpPr>
            <p:cNvPr id="188" name="MainTopic"/>
            <p:cNvSpPr/>
            <p:nvPr/>
          </p:nvSpPr>
          <p:spPr>
            <a:xfrm>
              <a:off x="11211" y="4125"/>
              <a:ext cx="1357" cy="1131"/>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rPr>
                <a:t>势能</a:t>
              </a:r>
              <a:endParaRPr sz="2400">
                <a:solidFill>
                  <a:srgbClr val="303030"/>
                </a:solidFill>
                <a:latin typeface="宋体" panose="02010600030101010101" pitchFamily="2" charset="-122"/>
              </a:endParaRPr>
            </a:p>
          </p:txBody>
        </p:sp>
      </p:grpSp>
      <p:grpSp>
        <p:nvGrpSpPr>
          <p:cNvPr id="7" name="组合 6"/>
          <p:cNvGrpSpPr/>
          <p:nvPr/>
        </p:nvGrpSpPr>
        <p:grpSpPr>
          <a:xfrm>
            <a:off x="1342708" y="3589020"/>
            <a:ext cx="1099185" cy="902335"/>
            <a:chOff x="2113" y="5426"/>
            <a:chExt cx="1731" cy="1421"/>
          </a:xfrm>
        </p:grpSpPr>
        <p:sp>
          <p:nvSpPr>
            <p:cNvPr id="297" name="MMConnector"/>
            <p:cNvSpPr/>
            <p:nvPr/>
          </p:nvSpPr>
          <p:spPr>
            <a:xfrm>
              <a:off x="3270" y="6359"/>
              <a:ext cx="574" cy="489"/>
            </a:xfrm>
            <a:custGeom>
              <a:avLst/>
              <a:gdLst/>
              <a:ahLst/>
              <a:cxnLst/>
              <a:pathLst>
                <a:path w="250800" h="128250" fill="none">
                  <a:moveTo>
                    <a:pt x="125400" y="64125"/>
                  </a:moveTo>
                  <a:cubicBezTo>
                    <a:pt x="10072" y="64125"/>
                    <a:pt x="-15142" y="-64125"/>
                    <a:pt x="-125400" y="-64125"/>
                  </a:cubicBezTo>
                </a:path>
              </a:pathLst>
            </a:custGeom>
            <a:noFill/>
            <a:ln w="15200" cap="rnd">
              <a:solidFill>
                <a:srgbClr val="96E54E"/>
              </a:solidFill>
              <a:round/>
            </a:ln>
          </p:spPr>
        </p:sp>
        <p:sp>
          <p:nvSpPr>
            <p:cNvPr id="276" name="SubTopic"/>
            <p:cNvSpPr/>
            <p:nvPr/>
          </p:nvSpPr>
          <p:spPr>
            <a:xfrm>
              <a:off x="2113" y="5426"/>
              <a:ext cx="870" cy="688"/>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grpSp>
        <p:nvGrpSpPr>
          <p:cNvPr id="3" name="组合 2"/>
          <p:cNvGrpSpPr/>
          <p:nvPr/>
        </p:nvGrpSpPr>
        <p:grpSpPr>
          <a:xfrm>
            <a:off x="1552893" y="1688465"/>
            <a:ext cx="1098550" cy="902335"/>
            <a:chOff x="2444" y="2433"/>
            <a:chExt cx="1730" cy="1421"/>
          </a:xfrm>
        </p:grpSpPr>
        <p:sp>
          <p:nvSpPr>
            <p:cNvPr id="321" name="MMConnector"/>
            <p:cNvSpPr/>
            <p:nvPr/>
          </p:nvSpPr>
          <p:spPr>
            <a:xfrm>
              <a:off x="3600" y="3366"/>
              <a:ext cx="574" cy="489"/>
            </a:xfrm>
            <a:custGeom>
              <a:avLst/>
              <a:gdLst/>
              <a:ahLst/>
              <a:cxnLst/>
              <a:pathLst>
                <a:path w="250800" h="128250" fill="none">
                  <a:moveTo>
                    <a:pt x="125400" y="64125"/>
                  </a:moveTo>
                  <a:cubicBezTo>
                    <a:pt x="10072" y="64125"/>
                    <a:pt x="-15142" y="-64125"/>
                    <a:pt x="-125400" y="-64125"/>
                  </a:cubicBezTo>
                </a:path>
              </a:pathLst>
            </a:custGeom>
            <a:noFill/>
            <a:ln w="15200" cap="rnd">
              <a:solidFill>
                <a:srgbClr val="96E54E"/>
              </a:solidFill>
              <a:round/>
            </a:ln>
          </p:spPr>
        </p:sp>
        <p:sp>
          <p:nvSpPr>
            <p:cNvPr id="300" name="SubTopic"/>
            <p:cNvSpPr/>
            <p:nvPr/>
          </p:nvSpPr>
          <p:spPr>
            <a:xfrm>
              <a:off x="2444" y="2433"/>
              <a:ext cx="870" cy="688"/>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grpSp>
        <p:nvGrpSpPr>
          <p:cNvPr id="4" name="组合 3"/>
          <p:cNvGrpSpPr/>
          <p:nvPr/>
        </p:nvGrpSpPr>
        <p:grpSpPr>
          <a:xfrm>
            <a:off x="434023" y="2217420"/>
            <a:ext cx="2217420" cy="546735"/>
            <a:chOff x="682" y="3266"/>
            <a:chExt cx="3492" cy="861"/>
          </a:xfrm>
        </p:grpSpPr>
        <p:sp>
          <p:nvSpPr>
            <p:cNvPr id="322" name="MMConnector"/>
            <p:cNvSpPr/>
            <p:nvPr/>
          </p:nvSpPr>
          <p:spPr>
            <a:xfrm>
              <a:off x="3600" y="3783"/>
              <a:ext cx="574" cy="344"/>
            </a:xfrm>
            <a:custGeom>
              <a:avLst/>
              <a:gdLst/>
              <a:ahLst/>
              <a:cxnLst/>
              <a:pathLst>
                <a:path w="250800" h="90250" fill="none">
                  <a:moveTo>
                    <a:pt x="125400" y="-45125"/>
                  </a:moveTo>
                  <a:cubicBezTo>
                    <a:pt x="14483" y="-45125"/>
                    <a:pt x="-25434" y="45125"/>
                    <a:pt x="-125400" y="45125"/>
                  </a:cubicBezTo>
                </a:path>
              </a:pathLst>
            </a:custGeom>
            <a:noFill/>
            <a:ln w="15200" cap="rnd">
              <a:solidFill>
                <a:srgbClr val="96E54E"/>
              </a:solidFill>
              <a:round/>
            </a:ln>
          </p:spPr>
        </p:sp>
        <p:sp>
          <p:nvSpPr>
            <p:cNvPr id="308" name="SubTopic"/>
            <p:cNvSpPr/>
            <p:nvPr/>
          </p:nvSpPr>
          <p:spPr>
            <a:xfrm>
              <a:off x="682" y="3266"/>
              <a:ext cx="2632" cy="688"/>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rPr>
                <a:t>做功的两要素</a:t>
              </a:r>
              <a:endParaRPr sz="2400">
                <a:solidFill>
                  <a:srgbClr val="303030"/>
                </a:solidFill>
                <a:latin typeface="宋体" panose="02010600030101010101" pitchFamily="2" charset="-122"/>
              </a:endParaRPr>
            </a:p>
          </p:txBody>
        </p:sp>
      </p:grpSp>
      <p:grpSp>
        <p:nvGrpSpPr>
          <p:cNvPr id="5" name="组合 4"/>
          <p:cNvGrpSpPr/>
          <p:nvPr/>
        </p:nvGrpSpPr>
        <p:grpSpPr>
          <a:xfrm>
            <a:off x="433388" y="2747010"/>
            <a:ext cx="2218055" cy="810895"/>
            <a:chOff x="681" y="4100"/>
            <a:chExt cx="3493" cy="1277"/>
          </a:xfrm>
        </p:grpSpPr>
        <p:sp>
          <p:nvSpPr>
            <p:cNvPr id="390" name="MMConnector"/>
            <p:cNvSpPr/>
            <p:nvPr/>
          </p:nvSpPr>
          <p:spPr>
            <a:xfrm>
              <a:off x="3600" y="4199"/>
              <a:ext cx="574" cy="1178"/>
            </a:xfrm>
            <a:custGeom>
              <a:avLst/>
              <a:gdLst/>
              <a:ahLst/>
              <a:cxnLst/>
              <a:pathLst>
                <a:path w="250800" h="308750" fill="none">
                  <a:moveTo>
                    <a:pt x="125400" y="-154375"/>
                  </a:moveTo>
                  <a:cubicBezTo>
                    <a:pt x="-9893" y="-154375"/>
                    <a:pt x="31445" y="154375"/>
                    <a:pt x="-125400" y="154375"/>
                  </a:cubicBezTo>
                </a:path>
              </a:pathLst>
            </a:custGeom>
            <a:noFill/>
            <a:ln w="15200" cap="rnd">
              <a:solidFill>
                <a:srgbClr val="96E54E"/>
              </a:solidFill>
              <a:round/>
            </a:ln>
          </p:spPr>
        </p:sp>
        <p:sp>
          <p:nvSpPr>
            <p:cNvPr id="389" name="SubTopic"/>
            <p:cNvSpPr/>
            <p:nvPr/>
          </p:nvSpPr>
          <p:spPr>
            <a:xfrm>
              <a:off x="681" y="4100"/>
              <a:ext cx="2633" cy="688"/>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rPr>
                <a:t>功的计算公式</a:t>
              </a:r>
              <a:endParaRPr sz="2400">
                <a:solidFill>
                  <a:srgbClr val="303030"/>
                </a:solidFill>
                <a:latin typeface="宋体" panose="02010600030101010101" pitchFamily="2" charset="-122"/>
              </a:endParaRPr>
            </a:p>
          </p:txBody>
        </p:sp>
      </p:grpSp>
      <p:grpSp>
        <p:nvGrpSpPr>
          <p:cNvPr id="8" name="组合 7"/>
          <p:cNvGrpSpPr/>
          <p:nvPr/>
        </p:nvGrpSpPr>
        <p:grpSpPr>
          <a:xfrm>
            <a:off x="1342708" y="4117975"/>
            <a:ext cx="1099185" cy="546735"/>
            <a:chOff x="2113" y="6259"/>
            <a:chExt cx="1731" cy="861"/>
          </a:xfrm>
        </p:grpSpPr>
        <p:sp>
          <p:nvSpPr>
            <p:cNvPr id="392" name="MMConnector"/>
            <p:cNvSpPr/>
            <p:nvPr/>
          </p:nvSpPr>
          <p:spPr>
            <a:xfrm>
              <a:off x="3270" y="6776"/>
              <a:ext cx="574" cy="344"/>
            </a:xfrm>
            <a:custGeom>
              <a:avLst/>
              <a:gdLst/>
              <a:ahLst/>
              <a:cxnLst/>
              <a:pathLst>
                <a:path w="250800" h="90250" fill="none">
                  <a:moveTo>
                    <a:pt x="125400" y="-45125"/>
                  </a:moveTo>
                  <a:cubicBezTo>
                    <a:pt x="14483" y="-45125"/>
                    <a:pt x="-25434" y="45125"/>
                    <a:pt x="-125400" y="45125"/>
                  </a:cubicBezTo>
                </a:path>
              </a:pathLst>
            </a:custGeom>
            <a:noFill/>
            <a:ln w="15200" cap="rnd">
              <a:solidFill>
                <a:srgbClr val="96E54E"/>
              </a:solidFill>
              <a:round/>
            </a:ln>
          </p:spPr>
        </p:sp>
        <p:sp>
          <p:nvSpPr>
            <p:cNvPr id="391" name="SubTopic"/>
            <p:cNvSpPr/>
            <p:nvPr/>
          </p:nvSpPr>
          <p:spPr>
            <a:xfrm>
              <a:off x="2113" y="6259"/>
              <a:ext cx="870" cy="688"/>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rPr>
                <a:t>公式</a:t>
              </a:r>
              <a:endParaRPr sz="2400">
                <a:solidFill>
                  <a:srgbClr val="303030"/>
                </a:solidFill>
                <a:latin typeface="宋体" panose="02010600030101010101" pitchFamily="2" charset="-122"/>
              </a:endParaRPr>
            </a:p>
          </p:txBody>
        </p:sp>
      </p:grpSp>
      <p:grpSp>
        <p:nvGrpSpPr>
          <p:cNvPr id="9" name="组合 8"/>
          <p:cNvGrpSpPr/>
          <p:nvPr/>
        </p:nvGrpSpPr>
        <p:grpSpPr>
          <a:xfrm>
            <a:off x="703898" y="4647565"/>
            <a:ext cx="1737995" cy="811530"/>
            <a:chOff x="1107" y="7093"/>
            <a:chExt cx="2737" cy="1278"/>
          </a:xfrm>
        </p:grpSpPr>
        <p:sp>
          <p:nvSpPr>
            <p:cNvPr id="151" name="MMConnector"/>
            <p:cNvSpPr/>
            <p:nvPr/>
          </p:nvSpPr>
          <p:spPr>
            <a:xfrm>
              <a:off x="3270" y="7193"/>
              <a:ext cx="574" cy="1178"/>
            </a:xfrm>
            <a:custGeom>
              <a:avLst/>
              <a:gdLst/>
              <a:ahLst/>
              <a:cxnLst/>
              <a:pathLst>
                <a:path w="250800" h="308750" fill="none">
                  <a:moveTo>
                    <a:pt x="125400" y="-154375"/>
                  </a:moveTo>
                  <a:cubicBezTo>
                    <a:pt x="-9893" y="-154375"/>
                    <a:pt x="31445" y="154375"/>
                    <a:pt x="-125400" y="154375"/>
                  </a:cubicBezTo>
                </a:path>
              </a:pathLst>
            </a:custGeom>
            <a:noFill/>
            <a:ln w="15200" cap="rnd">
              <a:solidFill>
                <a:srgbClr val="96E54E"/>
              </a:solidFill>
              <a:round/>
            </a:ln>
          </p:spPr>
        </p:sp>
        <p:sp>
          <p:nvSpPr>
            <p:cNvPr id="150" name="SubTopic"/>
            <p:cNvSpPr/>
            <p:nvPr/>
          </p:nvSpPr>
          <p:spPr>
            <a:xfrm>
              <a:off x="1107" y="7093"/>
              <a:ext cx="1876" cy="688"/>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rPr>
                <a:t>物理意义</a:t>
              </a:r>
              <a:endParaRPr sz="2400">
                <a:solidFill>
                  <a:srgbClr val="303030"/>
                </a:solidFill>
                <a:latin typeface="宋体" panose="02010600030101010101" pitchFamily="2" charset="-122"/>
              </a:endParaRPr>
            </a:p>
          </p:txBody>
        </p:sp>
      </p:grpSp>
      <p:grpSp>
        <p:nvGrpSpPr>
          <p:cNvPr id="14" name="组合 13"/>
          <p:cNvGrpSpPr/>
          <p:nvPr/>
        </p:nvGrpSpPr>
        <p:grpSpPr>
          <a:xfrm>
            <a:off x="8163878" y="2374265"/>
            <a:ext cx="1230630" cy="902335"/>
            <a:chOff x="12855" y="3513"/>
            <a:chExt cx="1938" cy="1421"/>
          </a:xfrm>
        </p:grpSpPr>
        <p:sp>
          <p:nvSpPr>
            <p:cNvPr id="163" name="MMConnector"/>
            <p:cNvSpPr/>
            <p:nvPr/>
          </p:nvSpPr>
          <p:spPr>
            <a:xfrm>
              <a:off x="12855" y="4446"/>
              <a:ext cx="574" cy="489"/>
            </a:xfrm>
            <a:custGeom>
              <a:avLst/>
              <a:gdLst/>
              <a:ahLst/>
              <a:cxnLst/>
              <a:pathLst>
                <a:path w="250800" h="128250" fill="none">
                  <a:moveTo>
                    <a:pt x="-125400" y="64125"/>
                  </a:moveTo>
                  <a:cubicBezTo>
                    <a:pt x="-10072" y="64125"/>
                    <a:pt x="15142" y="-64125"/>
                    <a:pt x="125400" y="-64125"/>
                  </a:cubicBezTo>
                </a:path>
              </a:pathLst>
            </a:custGeom>
            <a:noFill/>
            <a:ln w="15200" cap="rnd">
              <a:solidFill>
                <a:srgbClr val="96E54E"/>
              </a:solidFill>
              <a:round/>
            </a:ln>
          </p:spPr>
        </p:sp>
        <p:sp>
          <p:nvSpPr>
            <p:cNvPr id="162" name="SubTopic"/>
            <p:cNvSpPr/>
            <p:nvPr/>
          </p:nvSpPr>
          <p:spPr>
            <a:xfrm>
              <a:off x="13069" y="3513"/>
              <a:ext cx="1725" cy="688"/>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rPr>
                <a:t>重力势能</a:t>
              </a:r>
              <a:endParaRPr sz="2400">
                <a:solidFill>
                  <a:srgbClr val="303030"/>
                </a:solidFill>
                <a:latin typeface="宋体" panose="02010600030101010101" pitchFamily="2" charset="-122"/>
              </a:endParaRPr>
            </a:p>
          </p:txBody>
        </p:sp>
      </p:grpSp>
      <p:grpSp>
        <p:nvGrpSpPr>
          <p:cNvPr id="15" name="组合 14"/>
          <p:cNvGrpSpPr/>
          <p:nvPr/>
        </p:nvGrpSpPr>
        <p:grpSpPr>
          <a:xfrm>
            <a:off x="8163878" y="3432810"/>
            <a:ext cx="1230630" cy="810895"/>
            <a:chOff x="12855" y="5180"/>
            <a:chExt cx="1938" cy="1277"/>
          </a:xfrm>
        </p:grpSpPr>
        <p:sp>
          <p:nvSpPr>
            <p:cNvPr id="166" name="MMConnector"/>
            <p:cNvSpPr/>
            <p:nvPr/>
          </p:nvSpPr>
          <p:spPr>
            <a:xfrm>
              <a:off x="12855" y="5279"/>
              <a:ext cx="574" cy="1178"/>
            </a:xfrm>
            <a:custGeom>
              <a:avLst/>
              <a:gdLst/>
              <a:ahLst/>
              <a:cxnLst/>
              <a:pathLst>
                <a:path w="250800" h="308750" fill="none">
                  <a:moveTo>
                    <a:pt x="-125400" y="-154375"/>
                  </a:moveTo>
                  <a:cubicBezTo>
                    <a:pt x="9893" y="-154375"/>
                    <a:pt x="-31445" y="154375"/>
                    <a:pt x="125400" y="154375"/>
                  </a:cubicBezTo>
                </a:path>
              </a:pathLst>
            </a:custGeom>
            <a:noFill/>
            <a:ln w="15200" cap="rnd">
              <a:solidFill>
                <a:srgbClr val="96E54E"/>
              </a:solidFill>
              <a:round/>
            </a:ln>
          </p:spPr>
        </p:sp>
        <p:sp>
          <p:nvSpPr>
            <p:cNvPr id="165" name="SubTopic"/>
            <p:cNvSpPr/>
            <p:nvPr/>
          </p:nvSpPr>
          <p:spPr>
            <a:xfrm>
              <a:off x="13069" y="5180"/>
              <a:ext cx="1725" cy="688"/>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rPr>
                <a:t>弹性势能</a:t>
              </a:r>
              <a:endParaRPr sz="2400">
                <a:solidFill>
                  <a:srgbClr val="303030"/>
                </a:solidFill>
                <a:latin typeface="宋体" panose="02010600030101010101" pitchFamily="2" charset="-122"/>
              </a:endParaRPr>
            </a:p>
          </p:txBody>
        </p:sp>
      </p:grpSp>
      <p:grpSp>
        <p:nvGrpSpPr>
          <p:cNvPr id="11" name="组合 10"/>
          <p:cNvGrpSpPr/>
          <p:nvPr/>
        </p:nvGrpSpPr>
        <p:grpSpPr>
          <a:xfrm>
            <a:off x="1342708" y="5489575"/>
            <a:ext cx="1099185" cy="506095"/>
            <a:chOff x="2113" y="8419"/>
            <a:chExt cx="1731" cy="797"/>
          </a:xfrm>
        </p:grpSpPr>
        <p:sp>
          <p:nvSpPr>
            <p:cNvPr id="168" name="MMConnector"/>
            <p:cNvSpPr/>
            <p:nvPr/>
          </p:nvSpPr>
          <p:spPr>
            <a:xfrm>
              <a:off x="3270" y="9144"/>
              <a:ext cx="574" cy="72"/>
            </a:xfrm>
            <a:custGeom>
              <a:avLst/>
              <a:gdLst/>
              <a:ahLst/>
              <a:cxnLst/>
              <a:pathLst>
                <a:path w="250800" h="19000" fill="none">
                  <a:moveTo>
                    <a:pt x="125400" y="9500"/>
                  </a:moveTo>
                  <a:cubicBezTo>
                    <a:pt x="25080" y="9500"/>
                    <a:pt x="-50160" y="-9500"/>
                    <a:pt x="-125400" y="-9500"/>
                  </a:cubicBezTo>
                </a:path>
              </a:pathLst>
            </a:custGeom>
            <a:noFill/>
            <a:ln w="15200" cap="rnd">
              <a:solidFill>
                <a:srgbClr val="96E54E"/>
              </a:solidFill>
              <a:round/>
            </a:ln>
          </p:spPr>
        </p:sp>
        <p:sp>
          <p:nvSpPr>
            <p:cNvPr id="167" name="SubTopic"/>
            <p:cNvSpPr/>
            <p:nvPr/>
          </p:nvSpPr>
          <p:spPr>
            <a:xfrm>
              <a:off x="2113" y="8419"/>
              <a:ext cx="870" cy="688"/>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rPr>
                <a:t>概念</a:t>
              </a:r>
              <a:endParaRPr sz="2400">
                <a:solidFill>
                  <a:srgbClr val="303030"/>
                </a:solidFill>
                <a:latin typeface="宋体" panose="02010600030101010101" pitchFamily="2" charset="-122"/>
              </a:endParaRPr>
            </a:p>
          </p:txBody>
        </p:sp>
      </p:grpSp>
      <p:grpSp>
        <p:nvGrpSpPr>
          <p:cNvPr id="12" name="组合 11"/>
          <p:cNvGrpSpPr/>
          <p:nvPr/>
        </p:nvGrpSpPr>
        <p:grpSpPr>
          <a:xfrm>
            <a:off x="703898" y="6019165"/>
            <a:ext cx="1737995" cy="678180"/>
            <a:chOff x="1107" y="9253"/>
            <a:chExt cx="2737" cy="1068"/>
          </a:xfrm>
        </p:grpSpPr>
        <p:sp>
          <p:nvSpPr>
            <p:cNvPr id="170" name="MMConnector"/>
            <p:cNvSpPr/>
            <p:nvPr/>
          </p:nvSpPr>
          <p:spPr>
            <a:xfrm>
              <a:off x="3270" y="9561"/>
              <a:ext cx="574" cy="761"/>
            </a:xfrm>
            <a:custGeom>
              <a:avLst/>
              <a:gdLst/>
              <a:ahLst/>
              <a:cxnLst/>
              <a:pathLst>
                <a:path w="250800" h="199500" fill="none">
                  <a:moveTo>
                    <a:pt x="125400" y="-99750"/>
                  </a:moveTo>
                  <a:cubicBezTo>
                    <a:pt x="1957" y="-99750"/>
                    <a:pt x="3793" y="99750"/>
                    <a:pt x="-125400" y="99750"/>
                  </a:cubicBezTo>
                </a:path>
              </a:pathLst>
            </a:custGeom>
            <a:noFill/>
            <a:ln w="15200" cap="rnd">
              <a:solidFill>
                <a:srgbClr val="96E54E"/>
              </a:solidFill>
              <a:round/>
            </a:ln>
          </p:spPr>
        </p:sp>
        <p:sp>
          <p:nvSpPr>
            <p:cNvPr id="169" name="SubTopic"/>
            <p:cNvSpPr/>
            <p:nvPr/>
          </p:nvSpPr>
          <p:spPr>
            <a:xfrm>
              <a:off x="1107" y="9253"/>
              <a:ext cx="1876" cy="688"/>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rPr>
                <a:t>影响因素</a:t>
              </a:r>
              <a:endParaRPr sz="2400">
                <a:solidFill>
                  <a:srgbClr val="303030"/>
                </a:solidFill>
                <a:latin typeface="宋体" panose="02010600030101010101" pitchFamily="2" charset="-122"/>
              </a:endParaRPr>
            </a:p>
          </p:txBody>
        </p:sp>
      </p:grpSp>
      <p:grpSp>
        <p:nvGrpSpPr>
          <p:cNvPr id="16" name="组合 15"/>
          <p:cNvGrpSpPr/>
          <p:nvPr/>
        </p:nvGrpSpPr>
        <p:grpSpPr>
          <a:xfrm>
            <a:off x="9577388" y="2109470"/>
            <a:ext cx="734060" cy="833755"/>
            <a:chOff x="15081" y="3096"/>
            <a:chExt cx="1156" cy="1313"/>
          </a:xfrm>
        </p:grpSpPr>
        <p:sp>
          <p:nvSpPr>
            <p:cNvPr id="174" name="MMConnector"/>
            <p:cNvSpPr/>
            <p:nvPr/>
          </p:nvSpPr>
          <p:spPr>
            <a:xfrm>
              <a:off x="15081" y="3993"/>
              <a:ext cx="574" cy="417"/>
            </a:xfrm>
            <a:custGeom>
              <a:avLst/>
              <a:gdLst/>
              <a:ahLst/>
              <a:cxnLst/>
              <a:pathLst>
                <a:path w="250800" h="109250" fill="none">
                  <a:moveTo>
                    <a:pt x="-125400" y="54625"/>
                  </a:moveTo>
                  <a:cubicBezTo>
                    <a:pt x="-12272" y="54625"/>
                    <a:pt x="20275" y="-54625"/>
                    <a:pt x="125400" y="-54625"/>
                  </a:cubicBezTo>
                </a:path>
              </a:pathLst>
            </a:custGeom>
            <a:noFill/>
            <a:ln w="15200" cap="rnd">
              <a:solidFill>
                <a:srgbClr val="96E54E"/>
              </a:solidFill>
              <a:round/>
            </a:ln>
          </p:spPr>
        </p:sp>
        <p:sp>
          <p:nvSpPr>
            <p:cNvPr id="173" name="SubTopic"/>
            <p:cNvSpPr/>
            <p:nvPr/>
          </p:nvSpPr>
          <p:spPr>
            <a:xfrm>
              <a:off x="15367" y="3096"/>
              <a:ext cx="870" cy="688"/>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rPr>
                <a:t>概念</a:t>
              </a:r>
              <a:endParaRPr sz="2400">
                <a:solidFill>
                  <a:srgbClr val="303030"/>
                </a:solidFill>
                <a:latin typeface="宋体" panose="02010600030101010101" pitchFamily="2" charset="-122"/>
              </a:endParaRPr>
            </a:p>
          </p:txBody>
        </p:sp>
      </p:grpSp>
      <p:grpSp>
        <p:nvGrpSpPr>
          <p:cNvPr id="17" name="组合 16"/>
          <p:cNvGrpSpPr/>
          <p:nvPr/>
        </p:nvGrpSpPr>
        <p:grpSpPr>
          <a:xfrm>
            <a:off x="9649143" y="2639060"/>
            <a:ext cx="1230630" cy="568960"/>
            <a:chOff x="15194" y="3930"/>
            <a:chExt cx="1938" cy="896"/>
          </a:xfrm>
        </p:grpSpPr>
        <p:sp>
          <p:nvSpPr>
            <p:cNvPr id="176" name="MMConnector"/>
            <p:cNvSpPr/>
            <p:nvPr/>
          </p:nvSpPr>
          <p:spPr>
            <a:xfrm>
              <a:off x="15194" y="4410"/>
              <a:ext cx="574" cy="417"/>
            </a:xfrm>
            <a:custGeom>
              <a:avLst/>
              <a:gdLst/>
              <a:ahLst/>
              <a:cxnLst/>
              <a:pathLst>
                <a:path w="250800" h="109250" fill="none">
                  <a:moveTo>
                    <a:pt x="-125400" y="-54625"/>
                  </a:moveTo>
                  <a:cubicBezTo>
                    <a:pt x="-12272" y="-54625"/>
                    <a:pt x="20275" y="54625"/>
                    <a:pt x="125400" y="54625"/>
                  </a:cubicBezTo>
                </a:path>
              </a:pathLst>
            </a:custGeom>
            <a:noFill/>
            <a:ln w="15200" cap="rnd">
              <a:solidFill>
                <a:srgbClr val="96E54E"/>
              </a:solidFill>
              <a:round/>
            </a:ln>
          </p:spPr>
        </p:sp>
        <p:sp>
          <p:nvSpPr>
            <p:cNvPr id="175" name="SubTopic"/>
            <p:cNvSpPr/>
            <p:nvPr/>
          </p:nvSpPr>
          <p:spPr>
            <a:xfrm>
              <a:off x="15420" y="3930"/>
              <a:ext cx="1713" cy="688"/>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rPr>
                <a:t>影响因素</a:t>
              </a:r>
              <a:endParaRPr sz="2400">
                <a:solidFill>
                  <a:srgbClr val="303030"/>
                </a:solidFill>
                <a:latin typeface="宋体" panose="02010600030101010101" pitchFamily="2" charset="-122"/>
              </a:endParaRPr>
            </a:p>
          </p:txBody>
        </p:sp>
      </p:grpSp>
      <p:grpSp>
        <p:nvGrpSpPr>
          <p:cNvPr id="18" name="组合 17"/>
          <p:cNvGrpSpPr/>
          <p:nvPr/>
        </p:nvGrpSpPr>
        <p:grpSpPr>
          <a:xfrm>
            <a:off x="9577388" y="3168015"/>
            <a:ext cx="734060" cy="833755"/>
            <a:chOff x="15081" y="4763"/>
            <a:chExt cx="1156" cy="1313"/>
          </a:xfrm>
        </p:grpSpPr>
        <p:sp>
          <p:nvSpPr>
            <p:cNvPr id="184" name="MMConnector"/>
            <p:cNvSpPr/>
            <p:nvPr/>
          </p:nvSpPr>
          <p:spPr>
            <a:xfrm>
              <a:off x="15081" y="5660"/>
              <a:ext cx="574" cy="417"/>
            </a:xfrm>
            <a:custGeom>
              <a:avLst/>
              <a:gdLst/>
              <a:ahLst/>
              <a:cxnLst/>
              <a:pathLst>
                <a:path w="250800" h="109250" fill="none">
                  <a:moveTo>
                    <a:pt x="-125400" y="54625"/>
                  </a:moveTo>
                  <a:cubicBezTo>
                    <a:pt x="-12272" y="54625"/>
                    <a:pt x="20275" y="-54625"/>
                    <a:pt x="125400" y="-54625"/>
                  </a:cubicBezTo>
                </a:path>
              </a:pathLst>
            </a:custGeom>
            <a:noFill/>
            <a:ln w="15200" cap="rnd">
              <a:solidFill>
                <a:srgbClr val="96E54E"/>
              </a:solidFill>
              <a:round/>
            </a:ln>
          </p:spPr>
        </p:sp>
        <p:sp>
          <p:nvSpPr>
            <p:cNvPr id="182" name="SubTopic"/>
            <p:cNvSpPr/>
            <p:nvPr/>
          </p:nvSpPr>
          <p:spPr>
            <a:xfrm>
              <a:off x="15367" y="4763"/>
              <a:ext cx="870" cy="688"/>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rPr>
                <a:t>概念</a:t>
              </a:r>
              <a:endParaRPr sz="2400">
                <a:solidFill>
                  <a:srgbClr val="303030"/>
                </a:solidFill>
                <a:latin typeface="宋体" panose="02010600030101010101" pitchFamily="2" charset="-122"/>
              </a:endParaRPr>
            </a:p>
          </p:txBody>
        </p:sp>
      </p:grpSp>
      <p:grpSp>
        <p:nvGrpSpPr>
          <p:cNvPr id="19" name="组合 18"/>
          <p:cNvGrpSpPr/>
          <p:nvPr/>
        </p:nvGrpSpPr>
        <p:grpSpPr>
          <a:xfrm>
            <a:off x="9577388" y="3696970"/>
            <a:ext cx="1303020" cy="568960"/>
            <a:chOff x="15081" y="5596"/>
            <a:chExt cx="2052" cy="896"/>
          </a:xfrm>
        </p:grpSpPr>
        <p:sp>
          <p:nvSpPr>
            <p:cNvPr id="185" name="MMConnector"/>
            <p:cNvSpPr/>
            <p:nvPr/>
          </p:nvSpPr>
          <p:spPr>
            <a:xfrm>
              <a:off x="15081" y="6076"/>
              <a:ext cx="574" cy="417"/>
            </a:xfrm>
            <a:custGeom>
              <a:avLst/>
              <a:gdLst/>
              <a:ahLst/>
              <a:cxnLst/>
              <a:pathLst>
                <a:path w="250800" h="109250" fill="none">
                  <a:moveTo>
                    <a:pt x="-125400" y="-54625"/>
                  </a:moveTo>
                  <a:cubicBezTo>
                    <a:pt x="-12272" y="-54625"/>
                    <a:pt x="20275" y="54625"/>
                    <a:pt x="125400" y="54625"/>
                  </a:cubicBezTo>
                </a:path>
              </a:pathLst>
            </a:custGeom>
            <a:noFill/>
            <a:ln w="15200" cap="rnd">
              <a:solidFill>
                <a:srgbClr val="96E54E"/>
              </a:solidFill>
              <a:round/>
            </a:ln>
          </p:spPr>
        </p:sp>
        <p:sp>
          <p:nvSpPr>
            <p:cNvPr id="183" name="SubTopic"/>
            <p:cNvSpPr/>
            <p:nvPr/>
          </p:nvSpPr>
          <p:spPr>
            <a:xfrm>
              <a:off x="15383" y="5596"/>
              <a:ext cx="1750" cy="688"/>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rPr>
                <a:t>影响因素</a:t>
              </a:r>
              <a:endParaRPr sz="2400">
                <a:solidFill>
                  <a:srgbClr val="303030"/>
                </a:solidFill>
                <a:latin typeface="宋体" panose="02010600030101010101" pitchFamily="2" charset="-122"/>
              </a:endParaRPr>
            </a:p>
          </p:txBody>
        </p:sp>
      </p:grpSp>
      <p:grpSp>
        <p:nvGrpSpPr>
          <p:cNvPr id="21" name="组合 20"/>
          <p:cNvGrpSpPr/>
          <p:nvPr/>
        </p:nvGrpSpPr>
        <p:grpSpPr>
          <a:xfrm>
            <a:off x="8654733" y="4539615"/>
            <a:ext cx="3042920" cy="902335"/>
            <a:chOff x="13628" y="6923"/>
            <a:chExt cx="4792" cy="1421"/>
          </a:xfrm>
        </p:grpSpPr>
        <p:sp>
          <p:nvSpPr>
            <p:cNvPr id="187" name="MMConnector"/>
            <p:cNvSpPr/>
            <p:nvPr/>
          </p:nvSpPr>
          <p:spPr>
            <a:xfrm>
              <a:off x="13628" y="7856"/>
              <a:ext cx="574" cy="489"/>
            </a:xfrm>
            <a:custGeom>
              <a:avLst/>
              <a:gdLst/>
              <a:ahLst/>
              <a:cxnLst/>
              <a:pathLst>
                <a:path w="250800" h="128250" fill="none">
                  <a:moveTo>
                    <a:pt x="-125400" y="64125"/>
                  </a:moveTo>
                  <a:cubicBezTo>
                    <a:pt x="-10072" y="64125"/>
                    <a:pt x="15142" y="-64125"/>
                    <a:pt x="125400" y="-64125"/>
                  </a:cubicBezTo>
                </a:path>
              </a:pathLst>
            </a:custGeom>
            <a:noFill/>
            <a:ln w="15200" cap="rnd">
              <a:solidFill>
                <a:srgbClr val="96E54E"/>
              </a:solidFill>
              <a:round/>
            </a:ln>
          </p:spPr>
        </p:sp>
        <p:sp>
          <p:nvSpPr>
            <p:cNvPr id="186" name="SubTopic"/>
            <p:cNvSpPr/>
            <p:nvPr/>
          </p:nvSpPr>
          <p:spPr>
            <a:xfrm>
              <a:off x="13796" y="6923"/>
              <a:ext cx="4624" cy="688"/>
            </a:xfrm>
            <a:custGeom>
              <a:avLst/>
              <a:gdLst>
                <a:gd name="rtl" fmla="*/ 54150 w 1474400"/>
                <a:gd name="rtt" fmla="*/ 26030 h 180500"/>
                <a:gd name="rtr" fmla="*/ 1422150 w 1474400"/>
                <a:gd name="rtb" fmla="*/ 162830 h 180500"/>
              </a:gdLst>
              <a:ahLst/>
              <a:cxnLst/>
              <a:rect l="rtl" t="rtt" r="rtr" b="rtb"/>
              <a:pathLst>
                <a:path w="1474400" h="180500" stroke="0">
                  <a:moveTo>
                    <a:pt x="0" y="0"/>
                  </a:moveTo>
                  <a:lnTo>
                    <a:pt x="1474400" y="0"/>
                  </a:lnTo>
                  <a:lnTo>
                    <a:pt x="1474400" y="180500"/>
                  </a:lnTo>
                  <a:lnTo>
                    <a:pt x="0" y="180500"/>
                  </a:lnTo>
                  <a:lnTo>
                    <a:pt x="0" y="0"/>
                  </a:lnTo>
                  <a:close/>
                </a:path>
                <a:path w="1474400" h="180500" fill="none">
                  <a:moveTo>
                    <a:pt x="0" y="180500"/>
                  </a:moveTo>
                  <a:lnTo>
                    <a:pt x="1474400" y="180500"/>
                  </a:lnTo>
                </a:path>
              </a:pathLst>
            </a:custGeom>
            <a:noFill/>
            <a:ln w="15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rPr>
                <a:t>动能和势能统称为机械能</a:t>
              </a:r>
              <a:endParaRPr sz="2400">
                <a:solidFill>
                  <a:srgbClr val="303030"/>
                </a:solidFill>
                <a:latin typeface="宋体" panose="02010600030101010101" pitchFamily="2" charset="-122"/>
              </a:endParaRPr>
            </a:p>
          </p:txBody>
        </p:sp>
      </p:grpSp>
      <p:grpSp>
        <p:nvGrpSpPr>
          <p:cNvPr id="22" name="组合 21"/>
          <p:cNvGrpSpPr/>
          <p:nvPr/>
        </p:nvGrpSpPr>
        <p:grpSpPr>
          <a:xfrm>
            <a:off x="8654733" y="5068570"/>
            <a:ext cx="2159635" cy="546100"/>
            <a:chOff x="13628" y="7756"/>
            <a:chExt cx="3401" cy="860"/>
          </a:xfrm>
        </p:grpSpPr>
        <p:sp>
          <p:nvSpPr>
            <p:cNvPr id="190" name="MMConnector"/>
            <p:cNvSpPr/>
            <p:nvPr/>
          </p:nvSpPr>
          <p:spPr>
            <a:xfrm>
              <a:off x="13628" y="8272"/>
              <a:ext cx="574" cy="344"/>
            </a:xfrm>
            <a:custGeom>
              <a:avLst/>
              <a:gdLst/>
              <a:ahLst/>
              <a:cxnLst/>
              <a:pathLst>
                <a:path w="250800" h="90250" fill="none">
                  <a:moveTo>
                    <a:pt x="-125400" y="-45125"/>
                  </a:moveTo>
                  <a:cubicBezTo>
                    <a:pt x="-14483" y="-45125"/>
                    <a:pt x="25434" y="45125"/>
                    <a:pt x="125400" y="45125"/>
                  </a:cubicBezTo>
                </a:path>
              </a:pathLst>
            </a:custGeom>
            <a:noFill/>
            <a:ln w="15200" cap="rnd">
              <a:solidFill>
                <a:srgbClr val="96E54E"/>
              </a:solidFill>
              <a:round/>
            </a:ln>
          </p:spPr>
        </p:sp>
        <p:sp>
          <p:nvSpPr>
            <p:cNvPr id="189" name="SubTopic"/>
            <p:cNvSpPr/>
            <p:nvPr/>
          </p:nvSpPr>
          <p:spPr>
            <a:xfrm>
              <a:off x="13797" y="7756"/>
              <a:ext cx="3232" cy="688"/>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rPr>
                <a:t>机械能的转化</a:t>
              </a:r>
              <a:endParaRPr sz="2400">
                <a:solidFill>
                  <a:srgbClr val="303030"/>
                </a:solidFill>
                <a:latin typeface="宋体" panose="02010600030101010101" pitchFamily="2" charset="-122"/>
              </a:endParaRPr>
            </a:p>
          </p:txBody>
        </p:sp>
      </p:grpSp>
      <p:grpSp>
        <p:nvGrpSpPr>
          <p:cNvPr id="23" name="组合 22"/>
          <p:cNvGrpSpPr/>
          <p:nvPr/>
        </p:nvGrpSpPr>
        <p:grpSpPr>
          <a:xfrm>
            <a:off x="8654733" y="5597525"/>
            <a:ext cx="1551940" cy="811530"/>
            <a:chOff x="13628" y="8589"/>
            <a:chExt cx="2444" cy="1278"/>
          </a:xfrm>
        </p:grpSpPr>
        <p:sp>
          <p:nvSpPr>
            <p:cNvPr id="192" name="MMConnector"/>
            <p:cNvSpPr/>
            <p:nvPr/>
          </p:nvSpPr>
          <p:spPr>
            <a:xfrm>
              <a:off x="13628" y="8689"/>
              <a:ext cx="574" cy="1178"/>
            </a:xfrm>
            <a:custGeom>
              <a:avLst/>
              <a:gdLst/>
              <a:ahLst/>
              <a:cxnLst/>
              <a:pathLst>
                <a:path w="250800" h="308750" fill="none">
                  <a:moveTo>
                    <a:pt x="-125400" y="-154375"/>
                  </a:moveTo>
                  <a:cubicBezTo>
                    <a:pt x="9893" y="-154375"/>
                    <a:pt x="-31445" y="154375"/>
                    <a:pt x="125400" y="154375"/>
                  </a:cubicBezTo>
                </a:path>
              </a:pathLst>
            </a:custGeom>
            <a:noFill/>
            <a:ln w="15200" cap="rnd">
              <a:solidFill>
                <a:srgbClr val="96E54E"/>
              </a:solidFill>
              <a:round/>
            </a:ln>
          </p:spPr>
        </p:sp>
        <p:sp>
          <p:nvSpPr>
            <p:cNvPr id="191" name="SubTopic"/>
            <p:cNvSpPr/>
            <p:nvPr/>
          </p:nvSpPr>
          <p:spPr>
            <a:xfrm>
              <a:off x="13844" y="8589"/>
              <a:ext cx="2228" cy="688"/>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rPr>
                <a:t>机械能守恒</a:t>
              </a:r>
              <a:endParaRPr sz="2400">
                <a:solidFill>
                  <a:srgbClr val="303030"/>
                </a:solidFill>
                <a:latin typeface="宋体" panose="02010600030101010101" pitchFamily="2" charset="-122"/>
              </a:endParaRPr>
            </a:p>
          </p:txBody>
        </p:sp>
      </p:grpSp>
      <p:grpSp>
        <p:nvGrpSpPr>
          <p:cNvPr id="26" name="组合 25"/>
          <p:cNvGrpSpPr/>
          <p:nvPr/>
        </p:nvGrpSpPr>
        <p:grpSpPr>
          <a:xfrm>
            <a:off x="2650808" y="675640"/>
            <a:ext cx="6110605" cy="1433830"/>
            <a:chOff x="4173" y="838"/>
            <a:chExt cx="9623" cy="2258"/>
          </a:xfrm>
        </p:grpSpPr>
        <p:sp>
          <p:nvSpPr>
            <p:cNvPr id="24" name="文本框 23"/>
            <p:cNvSpPr txBox="1"/>
            <p:nvPr/>
          </p:nvSpPr>
          <p:spPr>
            <a:xfrm>
              <a:off x="5369" y="1049"/>
              <a:ext cx="8059" cy="1654"/>
            </a:xfrm>
            <a:prstGeom prst="rect">
              <a:avLst/>
            </a:prstGeom>
            <a:noFill/>
          </p:spPr>
          <p:txBody>
            <a:bodyPr wrap="square" rtlCol="0">
              <a:spAutoFit/>
            </a:bodyPr>
            <a:p>
              <a:pPr fontAlgn="auto">
                <a:lnSpc>
                  <a:spcPct val="130000"/>
                </a:lnSpc>
              </a:pPr>
              <a:r>
                <a:rPr lang="zh-CN" altLang="en-US" sz="2400"/>
                <a:t>不做功的三种情况：踢出去的足球；搬而未起；人提水桶水平前进</a:t>
              </a:r>
              <a:endParaRPr lang="zh-CN" altLang="en-US" sz="2400"/>
            </a:p>
          </p:txBody>
        </p:sp>
        <p:sp>
          <p:nvSpPr>
            <p:cNvPr id="25" name="云形标注 24"/>
            <p:cNvSpPr/>
            <p:nvPr/>
          </p:nvSpPr>
          <p:spPr>
            <a:xfrm>
              <a:off x="4173" y="838"/>
              <a:ext cx="9623" cy="2258"/>
            </a:xfrm>
            <a:prstGeom prst="cloudCallout">
              <a:avLst>
                <a:gd name="adj1" fmla="val -39649"/>
                <a:gd name="adj2" fmla="val 59388"/>
              </a:avLst>
            </a:prstGeom>
            <a:noFill/>
            <a:ln>
              <a:solidFill>
                <a:srgbClr val="96E54E"/>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blinds(horizontal)">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linds(horizontal)">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linds(horizontal)">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blinds(horizontal)">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blinds(horizontal)">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blinds(horizontal)">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blinds(horizontal)">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blinds(horizontal)">
                                      <p:cBhvr>
                                        <p:cTn id="67" dur="500"/>
                                        <p:tgtEl>
                                          <p:spTgt spid="12"/>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blinds(horizontal)">
                                      <p:cBhvr>
                                        <p:cTn id="72" dur="500"/>
                                        <p:tgtEl>
                                          <p:spTgt spid="13"/>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blinds(horizontal)">
                                      <p:cBhvr>
                                        <p:cTn id="77" dur="500"/>
                                        <p:tgtEl>
                                          <p:spTgt spid="14"/>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blinds(horizontal)">
                                      <p:cBhvr>
                                        <p:cTn id="82" dur="500"/>
                                        <p:tgtEl>
                                          <p:spTgt spid="16"/>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blinds(horizontal)">
                                      <p:cBhvr>
                                        <p:cTn id="87" dur="500"/>
                                        <p:tgtEl>
                                          <p:spTgt spid="17"/>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blinds(horizontal)">
                                      <p:cBhvr>
                                        <p:cTn id="92" dur="500"/>
                                        <p:tgtEl>
                                          <p:spTgt spid="15"/>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blinds(horizontal)">
                                      <p:cBhvr>
                                        <p:cTn id="97" dur="500"/>
                                        <p:tgtEl>
                                          <p:spTgt spid="18"/>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19"/>
                                        </p:tgtEl>
                                        <p:attrNameLst>
                                          <p:attrName>style.visibility</p:attrName>
                                        </p:attrNameLst>
                                      </p:cBhvr>
                                      <p:to>
                                        <p:strVal val="visible"/>
                                      </p:to>
                                    </p:set>
                                    <p:animEffect transition="in" filter="blinds(horizontal)">
                                      <p:cBhvr>
                                        <p:cTn id="102" dur="500"/>
                                        <p:tgtEl>
                                          <p:spTgt spid="19"/>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blinds(horizontal)">
                                      <p:cBhvr>
                                        <p:cTn id="107" dur="500"/>
                                        <p:tgtEl>
                                          <p:spTgt spid="20"/>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21"/>
                                        </p:tgtEl>
                                        <p:attrNameLst>
                                          <p:attrName>style.visibility</p:attrName>
                                        </p:attrNameLst>
                                      </p:cBhvr>
                                      <p:to>
                                        <p:strVal val="visible"/>
                                      </p:to>
                                    </p:set>
                                    <p:animEffect transition="in" filter="blinds(horizontal)">
                                      <p:cBhvr>
                                        <p:cTn id="112" dur="500"/>
                                        <p:tgtEl>
                                          <p:spTgt spid="21"/>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nodeType="clickEffect">
                                  <p:stCondLst>
                                    <p:cond delay="0"/>
                                  </p:stCondLst>
                                  <p:childTnLst>
                                    <p:set>
                                      <p:cBhvr>
                                        <p:cTn id="116" dur="1" fill="hold">
                                          <p:stCondLst>
                                            <p:cond delay="0"/>
                                          </p:stCondLst>
                                        </p:cTn>
                                        <p:tgtEl>
                                          <p:spTgt spid="22"/>
                                        </p:tgtEl>
                                        <p:attrNameLst>
                                          <p:attrName>style.visibility</p:attrName>
                                        </p:attrNameLst>
                                      </p:cBhvr>
                                      <p:to>
                                        <p:strVal val="visible"/>
                                      </p:to>
                                    </p:set>
                                    <p:animEffect transition="in" filter="blinds(horizontal)">
                                      <p:cBhvr>
                                        <p:cTn id="117" dur="500"/>
                                        <p:tgtEl>
                                          <p:spTgt spid="22"/>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nodeType="clickEffect">
                                  <p:stCondLst>
                                    <p:cond delay="0"/>
                                  </p:stCondLst>
                                  <p:childTnLst>
                                    <p:set>
                                      <p:cBhvr>
                                        <p:cTn id="121" dur="1" fill="hold">
                                          <p:stCondLst>
                                            <p:cond delay="0"/>
                                          </p:stCondLst>
                                        </p:cTn>
                                        <p:tgtEl>
                                          <p:spTgt spid="23"/>
                                        </p:tgtEl>
                                        <p:attrNameLst>
                                          <p:attrName>style.visibility</p:attrName>
                                        </p:attrNameLst>
                                      </p:cBhvr>
                                      <p:to>
                                        <p:strVal val="visible"/>
                                      </p:to>
                                    </p:set>
                                    <p:animEffect transition="in" filter="blinds(horizontal)">
                                      <p:cBhvr>
                                        <p:cTn id="1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1"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52208" y="1019175"/>
            <a:ext cx="9603740" cy="230695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7. </a:t>
            </a:r>
            <a:r>
              <a:rPr lang="en-US" sz="2400" b="0">
                <a:latin typeface="Times New Roman" panose="02020603050405020304" pitchFamily="18" charset="0"/>
                <a:ea typeface="黑体" panose="02010609060101010101" pitchFamily="49"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2019株洲22题2分</a:t>
            </a:r>
            <a:r>
              <a:rPr lang="en-US" sz="2400" b="0">
                <a:latin typeface="Times New Roman" panose="02020603050405020304" pitchFamily="18" charset="0"/>
                <a:ea typeface="黑体" panose="02010609060101010101" pitchFamily="49" charset="-122"/>
              </a:rPr>
              <a:t>)</a:t>
            </a:r>
            <a:r>
              <a:rPr lang="zh-CN" sz="2400" b="0">
                <a:ea typeface="宋体" panose="02010600030101010101" pitchFamily="2" charset="-122"/>
              </a:rPr>
              <a:t>如图为某型号电动平衡车，其电动机功率为</a:t>
            </a:r>
            <a:r>
              <a:rPr lang="en-US" sz="2400" b="0">
                <a:latin typeface="Times New Roman" panose="02020603050405020304" pitchFamily="18" charset="0"/>
                <a:ea typeface="宋体" panose="02010600030101010101" pitchFamily="2" charset="-122"/>
              </a:rPr>
              <a:t>400 W</a:t>
            </a:r>
            <a:r>
              <a:rPr lang="zh-CN" sz="2400" b="0">
                <a:ea typeface="宋体" panose="02010600030101010101" pitchFamily="2" charset="-122"/>
              </a:rPr>
              <a:t>．在下列条件下测得其续航里程为</a:t>
            </a:r>
            <a:r>
              <a:rPr lang="en-US" sz="2400" b="0">
                <a:latin typeface="Times New Roman" panose="02020603050405020304" pitchFamily="18" charset="0"/>
                <a:ea typeface="宋体" panose="02010600030101010101" pitchFamily="2" charset="-122"/>
              </a:rPr>
              <a:t>18 km</a:t>
            </a:r>
            <a:r>
              <a:rPr lang="zh-CN" sz="2400" b="0">
                <a:ea typeface="宋体" panose="02010600030101010101" pitchFamily="2" charset="-122"/>
              </a:rPr>
              <a:t>：满电；载重</a:t>
            </a:r>
            <a:r>
              <a:rPr lang="en-US" sz="2400" b="0">
                <a:latin typeface="Times New Roman" panose="02020603050405020304" pitchFamily="18" charset="0"/>
                <a:ea typeface="宋体" panose="02010600030101010101" pitchFamily="2" charset="-122"/>
              </a:rPr>
              <a:t>60 kg</a:t>
            </a:r>
            <a:r>
              <a:rPr lang="zh-CN" sz="2400" b="0">
                <a:ea typeface="宋体" panose="02010600030101010101" pitchFamily="2" charset="-122"/>
              </a:rPr>
              <a:t>；沿平直路面行驶；速度</a:t>
            </a:r>
            <a:r>
              <a:rPr lang="en-US" sz="2400" b="0">
                <a:latin typeface="Times New Roman" panose="02020603050405020304" pitchFamily="18" charset="0"/>
                <a:ea typeface="宋体" panose="02010600030101010101" pitchFamily="2" charset="-122"/>
              </a:rPr>
              <a:t>12 km/h.</a:t>
            </a:r>
            <a:r>
              <a:rPr lang="zh-CN" sz="2400" b="0">
                <a:ea typeface="宋体" panose="02010600030101010101" pitchFamily="2" charset="-122"/>
              </a:rPr>
              <a:t>在这次测试中，电动机消耗电能</a:t>
            </a:r>
            <a:r>
              <a:rPr lang="en-US" sz="2400" b="0">
                <a:latin typeface="Times New Roman" panose="02020603050405020304" pitchFamily="18" charset="0"/>
                <a:ea typeface="宋体" panose="02010600030101010101" pitchFamily="2" charset="-122"/>
              </a:rPr>
              <a:t>________kW·h</a:t>
            </a:r>
            <a:r>
              <a:rPr lang="zh-CN" sz="2400" b="0">
                <a:ea typeface="宋体" panose="02010600030101010101" pitchFamily="2" charset="-122"/>
              </a:rPr>
              <a:t>；若电动机效率为</a:t>
            </a:r>
            <a:r>
              <a:rPr lang="en-US" sz="2400" b="0">
                <a:latin typeface="Times New Roman" panose="02020603050405020304" pitchFamily="18" charset="0"/>
                <a:ea typeface="宋体" panose="02010600030101010101" pitchFamily="2" charset="-122"/>
              </a:rPr>
              <a:t>80%</a:t>
            </a:r>
            <a:r>
              <a:rPr lang="zh-CN" sz="2400" b="0">
                <a:ea typeface="宋体" panose="02010600030101010101" pitchFamily="2" charset="-122"/>
              </a:rPr>
              <a:t>，则平衡车受到的阻力为</a:t>
            </a:r>
            <a:r>
              <a:rPr lang="en-US" sz="2400" b="0">
                <a:latin typeface="Times New Roman" panose="02020603050405020304" pitchFamily="18" charset="0"/>
                <a:ea typeface="宋体" panose="02010600030101010101" pitchFamily="2" charset="-122"/>
              </a:rPr>
              <a:t>________N.</a:t>
            </a:r>
            <a:endParaRPr lang="zh-CN" altLang="en-US"/>
          </a:p>
        </p:txBody>
      </p:sp>
      <p:pic>
        <p:nvPicPr>
          <p:cNvPr id="2" name="图片 -2147482371"/>
          <p:cNvPicPr>
            <a:picLocks noChangeAspect="1"/>
          </p:cNvPicPr>
          <p:nvPr/>
        </p:nvPicPr>
        <p:blipFill>
          <a:blip r:embed="rId1"/>
          <a:stretch>
            <a:fillRect/>
          </a:stretch>
        </p:blipFill>
        <p:spPr>
          <a:xfrm>
            <a:off x="4821873" y="3747770"/>
            <a:ext cx="2548255" cy="1502410"/>
          </a:xfrm>
          <a:prstGeom prst="rect">
            <a:avLst/>
          </a:prstGeom>
          <a:noFill/>
          <a:ln w="9525">
            <a:noFill/>
          </a:ln>
        </p:spPr>
      </p:pic>
      <p:sp>
        <p:nvSpPr>
          <p:cNvPr id="3" name="矩形 2"/>
          <p:cNvSpPr/>
          <p:nvPr/>
        </p:nvSpPr>
        <p:spPr>
          <a:xfrm>
            <a:off x="5462294" y="5556726"/>
            <a:ext cx="982980" cy="368300"/>
          </a:xfrm>
          <a:prstGeom prst="rect">
            <a:avLst/>
          </a:prstGeom>
        </p:spPr>
        <p:txBody>
          <a:bodyPr wrap="none">
            <a:spAutoFit/>
          </a:bodyPr>
          <a:p>
            <a:r>
              <a:rPr lang="zh-CN" altLang="zh-CN" dirty="0"/>
              <a:t>第</a:t>
            </a:r>
            <a:r>
              <a:rPr lang="en-US" altLang="zh-CN" dirty="0">
                <a:latin typeface="Times New Roman" panose="02020603050405020304" pitchFamily="18" charset="0"/>
                <a:cs typeface="Times New Roman" panose="02020603050405020304" pitchFamily="18" charset="0"/>
              </a:rPr>
              <a:t>7</a:t>
            </a:r>
            <a:r>
              <a:rPr lang="zh-CN" altLang="zh-CN" dirty="0"/>
              <a:t>题图</a:t>
            </a:r>
            <a:endParaRPr lang="zh-CN" altLang="en-US" dirty="0"/>
          </a:p>
        </p:txBody>
      </p:sp>
      <p:sp>
        <p:nvSpPr>
          <p:cNvPr id="4" name="文本框 3"/>
          <p:cNvSpPr txBox="1"/>
          <p:nvPr/>
        </p:nvSpPr>
        <p:spPr>
          <a:xfrm>
            <a:off x="8912543" y="2214245"/>
            <a:ext cx="74422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0.6</a:t>
            </a:r>
            <a:endParaRPr lang="zh-CN" altLang="en-US"/>
          </a:p>
        </p:txBody>
      </p:sp>
      <p:sp>
        <p:nvSpPr>
          <p:cNvPr id="5" name="文本框 4"/>
          <p:cNvSpPr txBox="1"/>
          <p:nvPr/>
        </p:nvSpPr>
        <p:spPr>
          <a:xfrm>
            <a:off x="7502843" y="2794000"/>
            <a:ext cx="79756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96</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02678" y="855345"/>
            <a:ext cx="9886315" cy="507746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8. </a:t>
            </a:r>
            <a:r>
              <a:rPr lang="en-US" sz="2400" b="0">
                <a:latin typeface="Times New Roman" panose="02020603050405020304" pitchFamily="18" charset="0"/>
                <a:ea typeface="黑体" panose="02010609060101010101" pitchFamily="49"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2016</a:t>
            </a:r>
            <a:r>
              <a:rPr lang="zh-CN" sz="2400" b="0">
                <a:latin typeface="Times New Roman" panose="02020603050405020304" pitchFamily="18" charset="0"/>
                <a:ea typeface="宋体" panose="02010600030101010101" pitchFamily="2" charset="-122"/>
                <a:cs typeface="Times New Roman" panose="02020603050405020304" pitchFamily="18" charset="0"/>
              </a:rPr>
              <a:t>省卷</a:t>
            </a:r>
            <a:r>
              <a:rPr lang="en-US" sz="2400" b="0">
                <a:latin typeface="Times New Roman" panose="02020603050405020304" pitchFamily="18" charset="0"/>
                <a:ea typeface="宋体" panose="02010600030101010101" pitchFamily="2" charset="-122"/>
                <a:cs typeface="Times New Roman" panose="02020603050405020304" pitchFamily="18" charset="0"/>
              </a:rPr>
              <a:t>19</a:t>
            </a:r>
            <a:r>
              <a:rPr lang="zh-CN" sz="2400" b="0">
                <a:latin typeface="Times New Roman" panose="02020603050405020304" pitchFamily="18" charset="0"/>
                <a:ea typeface="宋体" panose="02010600030101010101" pitchFamily="2" charset="-122"/>
                <a:cs typeface="Times New Roman" panose="02020603050405020304" pitchFamily="18" charset="0"/>
              </a:rPr>
              <a:t>题</a:t>
            </a:r>
            <a:r>
              <a:rPr lang="en-US" sz="2400" b="0">
                <a:latin typeface="Times New Roman" panose="02020603050405020304" pitchFamily="18" charset="0"/>
                <a:ea typeface="宋体" panose="02010600030101010101" pitchFamily="2" charset="-122"/>
                <a:cs typeface="Times New Roman" panose="02020603050405020304" pitchFamily="18" charset="0"/>
              </a:rPr>
              <a:t>7</a:t>
            </a:r>
            <a:r>
              <a:rPr lang="zh-CN" sz="2400" b="0">
                <a:latin typeface="Times New Roman" panose="02020603050405020304" pitchFamily="18" charset="0"/>
                <a:ea typeface="宋体" panose="02010600030101010101" pitchFamily="2" charset="-122"/>
                <a:cs typeface="Times New Roman" panose="02020603050405020304" pitchFamily="18" charset="0"/>
              </a:rPr>
              <a:t>分</a:t>
            </a:r>
            <a:r>
              <a:rPr lang="en-US" sz="2400" b="0">
                <a:latin typeface="Times New Roman" panose="02020603050405020304" pitchFamily="18" charset="0"/>
                <a:ea typeface="黑体" panose="02010609060101010101" pitchFamily="49" charset="-122"/>
              </a:rPr>
              <a:t>)</a:t>
            </a:r>
            <a:r>
              <a:rPr lang="zh-CN" sz="2400" b="0">
                <a:ea typeface="宋体" panose="02010600030101010101" pitchFamily="2" charset="-122"/>
              </a:rPr>
              <a:t>小明骑车在某段平直的水平路面上由静止开始运动，共用时</a:t>
            </a:r>
            <a:r>
              <a:rPr lang="en-US" sz="2400" b="0">
                <a:latin typeface="Times New Roman" panose="02020603050405020304" pitchFamily="18" charset="0"/>
                <a:ea typeface="宋体" panose="02010600030101010101" pitchFamily="2" charset="-122"/>
              </a:rPr>
              <a:t>12 s</a:t>
            </a:r>
            <a:r>
              <a:rPr lang="zh-CN" sz="2400" b="0">
                <a:ea typeface="宋体" panose="02010600030101010101" pitchFamily="2" charset="-122"/>
              </a:rPr>
              <a:t>．小明重</a:t>
            </a:r>
            <a:r>
              <a:rPr lang="en-US" sz="2400" b="0">
                <a:latin typeface="Times New Roman" panose="02020603050405020304" pitchFamily="18" charset="0"/>
                <a:ea typeface="宋体" panose="02010600030101010101" pitchFamily="2" charset="-122"/>
              </a:rPr>
              <a:t>450 N</a:t>
            </a:r>
            <a:r>
              <a:rPr lang="zh-CN" sz="2400" b="0">
                <a:ea typeface="宋体" panose="02010600030101010101" pitchFamily="2" charset="-122"/>
              </a:rPr>
              <a:t>，自行车重</a:t>
            </a:r>
            <a:r>
              <a:rPr lang="en-US" sz="2400" b="0">
                <a:latin typeface="Times New Roman" panose="02020603050405020304" pitchFamily="18" charset="0"/>
                <a:ea typeface="宋体" panose="02010600030101010101" pitchFamily="2" charset="-122"/>
              </a:rPr>
              <a:t>250 N</a:t>
            </a:r>
            <a:r>
              <a:rPr lang="zh-CN" sz="2400" b="0">
                <a:ea typeface="宋体" panose="02010600030101010101" pitchFamily="2" charset="-122"/>
              </a:rPr>
              <a:t>，轮子与地面的总接触面积是</a:t>
            </a:r>
            <a:r>
              <a:rPr lang="en-US" sz="2400" b="0">
                <a:latin typeface="Times New Roman" panose="02020603050405020304" pitchFamily="18" charset="0"/>
                <a:ea typeface="宋体" panose="02010600030101010101" pitchFamily="2" charset="-122"/>
              </a:rPr>
              <a:t>2×10</a:t>
            </a:r>
            <a:r>
              <a:rPr lang="zh-CN" sz="2400" b="0" baseline="30000">
                <a:ea typeface="宋体" panose="02010600030101010101" pitchFamily="2" charset="-122"/>
              </a:rPr>
              <a:t>－</a:t>
            </a:r>
            <a:r>
              <a:rPr lang="en-US" sz="2400" b="0" baseline="30000">
                <a:latin typeface="Times New Roman" panose="02020603050405020304" pitchFamily="18" charset="0"/>
                <a:ea typeface="宋体" panose="02010600030101010101" pitchFamily="2" charset="-122"/>
              </a:rPr>
              <a:t>3</a:t>
            </a:r>
            <a:r>
              <a:rPr lang="en-US" sz="2400" b="0">
                <a:latin typeface="Times New Roman" panose="02020603050405020304" pitchFamily="18" charset="0"/>
                <a:ea typeface="宋体" panose="02010600030101010101" pitchFamily="2" charset="-122"/>
              </a:rPr>
              <a:t> m</a:t>
            </a:r>
            <a:r>
              <a:rPr lang="en-US" sz="2400" b="0" baseline="30000">
                <a:latin typeface="Times New Roman" panose="02020603050405020304" pitchFamily="18" charset="0"/>
                <a:ea typeface="宋体" panose="02010600030101010101" pitchFamily="2" charset="-122"/>
              </a:rPr>
              <a:t>2</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图甲是速度</a:t>
            </a:r>
            <a:r>
              <a:rPr lang="en-US" sz="2400" b="0" i="1">
                <a:latin typeface="Times New Roman" panose="02020603050405020304" pitchFamily="18" charset="0"/>
                <a:ea typeface="宋体" panose="02010600030101010101" pitchFamily="2" charset="-122"/>
              </a:rPr>
              <a:t>v</a:t>
            </a:r>
            <a:r>
              <a:rPr lang="zh-CN" sz="2400" b="0">
                <a:ea typeface="宋体" panose="02010600030101010101" pitchFamily="2" charset="-122"/>
              </a:rPr>
              <a:t>随时间</a:t>
            </a:r>
            <a:r>
              <a:rPr lang="en-US" sz="2400" b="0" i="1">
                <a:latin typeface="Times New Roman" panose="02020603050405020304" pitchFamily="18" charset="0"/>
                <a:ea typeface="宋体" panose="02010600030101010101" pitchFamily="2" charset="-122"/>
              </a:rPr>
              <a:t>t</a:t>
            </a:r>
            <a:r>
              <a:rPr lang="zh-CN" sz="2400" b="0">
                <a:ea typeface="宋体" panose="02010600030101010101" pitchFamily="2" charset="-122"/>
              </a:rPr>
              <a:t>变化的关系图像，小明在</a:t>
            </a:r>
            <a:r>
              <a:rPr lang="en-US" sz="2400" b="0" i="1">
                <a:latin typeface="Times New Roman" panose="02020603050405020304" pitchFamily="18" charset="0"/>
                <a:ea typeface="宋体" panose="02010600030101010101" pitchFamily="2" charset="-122"/>
              </a:rPr>
              <a:t>t</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7 s</a:t>
            </a:r>
            <a:r>
              <a:rPr lang="zh-CN" sz="2400" b="0">
                <a:ea typeface="宋体" panose="02010600030101010101" pitchFamily="2" charset="-122"/>
              </a:rPr>
              <a:t>时刚好到达这段路程的中点．图乙是动力</a:t>
            </a:r>
            <a:r>
              <a:rPr lang="en-US" sz="2400" b="0" i="1">
                <a:latin typeface="Times New Roman" panose="02020603050405020304" pitchFamily="18" charset="0"/>
                <a:ea typeface="宋体" panose="02010600030101010101" pitchFamily="2" charset="-122"/>
              </a:rPr>
              <a:t>F</a:t>
            </a:r>
            <a:r>
              <a:rPr lang="zh-CN" sz="2400" b="0">
                <a:ea typeface="宋体" panose="02010600030101010101" pitchFamily="2" charset="-122"/>
              </a:rPr>
              <a:t>随时间</a:t>
            </a:r>
            <a:r>
              <a:rPr lang="en-US" sz="2400" b="0" i="1">
                <a:latin typeface="Times New Roman" panose="02020603050405020304" pitchFamily="18" charset="0"/>
                <a:ea typeface="宋体" panose="02010600030101010101" pitchFamily="2" charset="-122"/>
              </a:rPr>
              <a:t>t</a:t>
            </a:r>
            <a:r>
              <a:rPr lang="zh-CN" sz="2400" b="0">
                <a:ea typeface="宋体" panose="02010600030101010101" pitchFamily="2" charset="-122"/>
              </a:rPr>
              <a:t>变化的关系图像．</a:t>
            </a:r>
            <a:r>
              <a:rPr lang="en-US" sz="2400" b="0">
                <a:latin typeface="Times New Roman" panose="02020603050405020304" pitchFamily="18" charset="0"/>
                <a:ea typeface="宋体" panose="02010600030101010101" pitchFamily="2" charset="-122"/>
              </a:rPr>
              <a:t>(1)</a:t>
            </a:r>
            <a:r>
              <a:rPr lang="zh-CN" sz="2400" b="0">
                <a:ea typeface="宋体" panose="02010600030101010101" pitchFamily="2" charset="-122"/>
              </a:rPr>
              <a:t>请问小明骑自行车在水平地面行驶时，对地面的压强为多大？</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在</a:t>
            </a:r>
            <a:r>
              <a:rPr lang="en-US" sz="2400" b="0">
                <a:latin typeface="Times New Roman" panose="02020603050405020304" pitchFamily="18" charset="0"/>
                <a:ea typeface="宋体" panose="02010600030101010101" pitchFamily="2" charset="-122"/>
              </a:rPr>
              <a:t>7</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12 s</a:t>
            </a:r>
            <a:r>
              <a:rPr lang="zh-CN" sz="2400" b="0">
                <a:ea typeface="宋体" panose="02010600030101010101" pitchFamily="2" charset="-122"/>
              </a:rPr>
              <a:t>内，自行车所受的摩擦阻力是多少？自行车克服摩擦阻力做了多少功？此时功率是多少？</a:t>
            </a:r>
            <a:r>
              <a:rPr lang="en-US" sz="2400" b="0">
                <a:latin typeface="Times New Roman" panose="02020603050405020304" pitchFamily="18" charset="0"/>
                <a:ea typeface="宋体" panose="02010600030101010101" pitchFamily="2" charset="-122"/>
              </a:rPr>
              <a:t>(3)</a:t>
            </a:r>
            <a:r>
              <a:rPr lang="zh-CN" sz="2400" b="0">
                <a:ea typeface="宋体" panose="02010600030101010101" pitchFamily="2" charset="-122"/>
              </a:rPr>
              <a:t>自行车在</a:t>
            </a:r>
            <a:r>
              <a:rPr lang="en-US" sz="2400" b="0">
                <a:latin typeface="Times New Roman" panose="02020603050405020304" pitchFamily="18" charset="0"/>
                <a:ea typeface="宋体" panose="02010600030101010101" pitchFamily="2" charset="-122"/>
              </a:rPr>
              <a:t>0</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7 s</a:t>
            </a:r>
            <a:r>
              <a:rPr lang="zh-CN" sz="2400" b="0">
                <a:ea typeface="宋体" panose="02010600030101010101" pitchFamily="2" charset="-122"/>
              </a:rPr>
              <a:t>内的平均速度</a:t>
            </a:r>
            <a:endParaRPr lang="zh-CN" sz="2400" b="0">
              <a:ea typeface="宋体" panose="02010600030101010101" pitchFamily="2" charset="-122"/>
            </a:endParaRPr>
          </a:p>
          <a:p>
            <a:pPr indent="0">
              <a:lnSpc>
                <a:spcPct val="150000"/>
              </a:lnSpc>
            </a:pPr>
            <a:r>
              <a:rPr lang="zh-CN" sz="2400" b="0">
                <a:ea typeface="宋体" panose="02010600030101010101" pitchFamily="2" charset="-122"/>
              </a:rPr>
              <a:t>是多少</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保留小数点后两位</a:t>
            </a:r>
            <a:r>
              <a:rPr lang="en-US" sz="2400" b="0">
                <a:latin typeface="Times New Roman" panose="02020603050405020304" pitchFamily="18" charset="0"/>
                <a:ea typeface="宋体" panose="02010600030101010101" pitchFamily="2" charset="-122"/>
              </a:rPr>
              <a:t>)?</a:t>
            </a:r>
            <a:endParaRPr lang="zh-CN" altLang="en-US"/>
          </a:p>
        </p:txBody>
      </p:sp>
      <p:pic>
        <p:nvPicPr>
          <p:cNvPr id="2" name="图片 -2147482370"/>
          <p:cNvPicPr>
            <a:picLocks noChangeAspect="1"/>
          </p:cNvPicPr>
          <p:nvPr/>
        </p:nvPicPr>
        <p:blipFill>
          <a:blip r:embed="rId1"/>
          <a:stretch>
            <a:fillRect/>
          </a:stretch>
        </p:blipFill>
        <p:spPr>
          <a:xfrm>
            <a:off x="6916738" y="4286250"/>
            <a:ext cx="3577590" cy="1594485"/>
          </a:xfrm>
          <a:prstGeom prst="rect">
            <a:avLst/>
          </a:prstGeom>
          <a:noFill/>
          <a:ln w="9525">
            <a:noFill/>
          </a:ln>
        </p:spPr>
      </p:pic>
      <p:sp>
        <p:nvSpPr>
          <p:cNvPr id="3" name="矩形 2"/>
          <p:cNvSpPr/>
          <p:nvPr/>
        </p:nvSpPr>
        <p:spPr>
          <a:xfrm>
            <a:off x="8080399" y="5871686"/>
            <a:ext cx="982980" cy="368300"/>
          </a:xfrm>
          <a:prstGeom prst="rect">
            <a:avLst/>
          </a:prstGeom>
        </p:spPr>
        <p:txBody>
          <a:bodyPr wrap="none">
            <a:spAutoFit/>
          </a:bodyPr>
          <a:p>
            <a:r>
              <a:rPr lang="zh-CN" altLang="zh-CN" dirty="0"/>
              <a:t>第</a:t>
            </a:r>
            <a:r>
              <a:rPr lang="en-US" altLang="zh-CN" dirty="0">
                <a:latin typeface="Times New Roman" panose="02020603050405020304" pitchFamily="18" charset="0"/>
                <a:cs typeface="Times New Roman" panose="02020603050405020304" pitchFamily="18" charset="0"/>
              </a:rPr>
              <a:t>8</a:t>
            </a:r>
            <a:r>
              <a:rPr lang="zh-CN" altLang="zh-CN" dirty="0"/>
              <a:t>题图</a:t>
            </a:r>
            <a:endParaRPr lang="zh-CN" altLang="en-US"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87743" y="921385"/>
            <a:ext cx="10274935" cy="5332730"/>
            <a:chOff x="1667" y="1564"/>
            <a:chExt cx="16181" cy="8398"/>
          </a:xfrm>
        </p:grpSpPr>
        <p:sp>
          <p:nvSpPr>
            <p:cNvPr id="100" name="文本框 99"/>
            <p:cNvSpPr txBox="1"/>
            <p:nvPr/>
          </p:nvSpPr>
          <p:spPr>
            <a:xfrm>
              <a:off x="1667" y="1564"/>
              <a:ext cx="15208" cy="2761"/>
            </a:xfrm>
            <a:prstGeom prst="rect">
              <a:avLst/>
            </a:prstGeom>
            <a:noFill/>
            <a:ln w="9525">
              <a:noFill/>
            </a:ln>
          </p:spPr>
          <p:txBody>
            <a:bodyPr wrap="square">
              <a:spAutoFit/>
            </a:bodyPr>
            <a:p>
              <a:pPr indent="0">
                <a:lnSpc>
                  <a:spcPct val="150000"/>
                </a:lnSpc>
              </a:pPr>
              <a:r>
                <a:rPr lang="zh-CN" sz="2400" b="0">
                  <a:solidFill>
                    <a:srgbClr val="FF0000"/>
                  </a:solidFill>
                  <a:ea typeface="黑体" panose="02010609060101010101" pitchFamily="49" charset="-122"/>
                </a:rPr>
                <a:t>解：</a:t>
              </a:r>
              <a:r>
                <a:rPr lang="en-US" sz="2400" b="0">
                  <a:solidFill>
                    <a:srgbClr val="FF0000"/>
                  </a:solidFill>
                  <a:latin typeface="Times New Roman" panose="02020603050405020304" pitchFamily="18" charset="0"/>
                  <a:ea typeface="宋体" panose="02010600030101010101" pitchFamily="2" charset="-122"/>
                </a:rPr>
                <a:t>(1)</a:t>
              </a:r>
              <a:r>
                <a:rPr lang="zh-CN" sz="2400" b="0">
                  <a:solidFill>
                    <a:srgbClr val="FF0000"/>
                  </a:solidFill>
                  <a:ea typeface="宋体" panose="02010600030101010101" pitchFamily="2" charset="-122"/>
                </a:rPr>
                <a:t>小明骑自行车在地面行驶时，对水平地面的压力：</a:t>
              </a:r>
              <a:r>
                <a:rPr lang="en-US" sz="2400" b="0" i="1">
                  <a:solidFill>
                    <a:srgbClr val="FF0000"/>
                  </a:solidFill>
                  <a:latin typeface="Times New Roman" panose="02020603050405020304" pitchFamily="18" charset="0"/>
                  <a:ea typeface="宋体" panose="02010600030101010101" pitchFamily="2" charset="-122"/>
                </a:rPr>
                <a:t>F</a:t>
              </a:r>
              <a:r>
                <a:rPr lang="zh-CN" sz="2400" b="0" baseline="-25000">
                  <a:solidFill>
                    <a:srgbClr val="FF0000"/>
                  </a:solidFill>
                  <a:ea typeface="宋体" panose="02010600030101010101" pitchFamily="2" charset="-122"/>
                </a:rPr>
                <a:t>压</a:t>
              </a:r>
              <a:r>
                <a:rPr lang="zh-CN" sz="2400" b="0">
                  <a:solidFill>
                    <a:srgbClr val="FF0000"/>
                  </a:solidFill>
                  <a:ea typeface="宋体" panose="02010600030101010101" pitchFamily="2" charset="-122"/>
                </a:rPr>
                <a:t>＝</a:t>
              </a:r>
              <a:r>
                <a:rPr lang="en-US" sz="2400" b="0" i="1">
                  <a:solidFill>
                    <a:srgbClr val="FF0000"/>
                  </a:solidFill>
                  <a:latin typeface="Times New Roman" panose="02020603050405020304" pitchFamily="18" charset="0"/>
                  <a:ea typeface="宋体" panose="02010600030101010101" pitchFamily="2" charset="-122"/>
                </a:rPr>
                <a:t>G</a:t>
              </a:r>
              <a:r>
                <a:rPr lang="zh-CN" sz="2400" b="0">
                  <a:solidFill>
                    <a:srgbClr val="FF0000"/>
                  </a:solidFill>
                  <a:ea typeface="宋体" panose="02010600030101010101" pitchFamily="2" charset="-122"/>
                </a:rPr>
                <a:t>＝</a:t>
              </a:r>
              <a:r>
                <a:rPr lang="en-US" sz="2400" b="0" i="1">
                  <a:solidFill>
                    <a:srgbClr val="FF0000"/>
                  </a:solidFill>
                  <a:latin typeface="Times New Roman" panose="02020603050405020304" pitchFamily="18" charset="0"/>
                  <a:ea typeface="宋体" panose="02010600030101010101" pitchFamily="2" charset="-122"/>
                </a:rPr>
                <a:t>G</a:t>
              </a:r>
              <a:r>
                <a:rPr lang="zh-CN" sz="2400" b="0" baseline="-25000">
                  <a:solidFill>
                    <a:srgbClr val="FF0000"/>
                  </a:solidFill>
                  <a:ea typeface="宋体" panose="02010600030101010101" pitchFamily="2" charset="-122"/>
                </a:rPr>
                <a:t>人</a:t>
              </a:r>
              <a:r>
                <a:rPr lang="zh-CN" sz="2400" b="0">
                  <a:solidFill>
                    <a:srgbClr val="FF0000"/>
                  </a:solidFill>
                  <a:ea typeface="宋体" panose="02010600030101010101" pitchFamily="2" charset="-122"/>
                </a:rPr>
                <a:t>＋</a:t>
              </a:r>
              <a:r>
                <a:rPr lang="en-US" sz="2400" b="0" i="1">
                  <a:solidFill>
                    <a:srgbClr val="FF0000"/>
                  </a:solidFill>
                  <a:latin typeface="Times New Roman" panose="02020603050405020304" pitchFamily="18" charset="0"/>
                  <a:ea typeface="宋体" panose="02010600030101010101" pitchFamily="2" charset="-122"/>
                </a:rPr>
                <a:t>G</a:t>
              </a:r>
              <a:r>
                <a:rPr lang="zh-CN" sz="2400" b="0" baseline="-25000">
                  <a:solidFill>
                    <a:srgbClr val="FF0000"/>
                  </a:solidFill>
                  <a:ea typeface="宋体" panose="02010600030101010101" pitchFamily="2" charset="-122"/>
                </a:rPr>
                <a:t>车</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450 N</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250 N</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700 N</a:t>
              </a:r>
              <a:r>
                <a:rPr lang="zh-CN" sz="2400" b="0">
                  <a:solidFill>
                    <a:srgbClr val="FF0000"/>
                  </a:solidFill>
                  <a:ea typeface="宋体" panose="02010600030101010101" pitchFamily="2" charset="-122"/>
                </a:rPr>
                <a:t>对水平地面的压强：</a:t>
              </a:r>
              <a:endParaRPr lang="zh-CN" altLang="en-US"/>
            </a:p>
          </p:txBody>
        </p:sp>
        <p:pic>
          <p:nvPicPr>
            <p:cNvPr id="2" name="图片 1"/>
            <p:cNvPicPr>
              <a:picLocks noChangeAspect="1"/>
            </p:cNvPicPr>
            <p:nvPr/>
          </p:nvPicPr>
          <p:blipFill>
            <a:blip r:embed="rId1"/>
            <a:stretch>
              <a:fillRect/>
            </a:stretch>
          </p:blipFill>
          <p:spPr>
            <a:xfrm>
              <a:off x="5942" y="3071"/>
              <a:ext cx="8328" cy="1572"/>
            </a:xfrm>
            <a:prstGeom prst="rect">
              <a:avLst/>
            </a:prstGeom>
          </p:spPr>
        </p:pic>
        <p:sp>
          <p:nvSpPr>
            <p:cNvPr id="3" name="文本框 2"/>
            <p:cNvSpPr txBox="1"/>
            <p:nvPr/>
          </p:nvSpPr>
          <p:spPr>
            <a:xfrm>
              <a:off x="1668" y="4196"/>
              <a:ext cx="16180" cy="4506"/>
            </a:xfrm>
            <a:prstGeom prst="rect">
              <a:avLst/>
            </a:prstGeom>
            <a:noFill/>
            <a:ln w="9525">
              <a:noFill/>
            </a:ln>
          </p:spPr>
          <p:txBody>
            <a:bodyPr wrap="square">
              <a:spAutoFit/>
            </a:bodyPr>
            <a:p>
              <a:pPr indent="0">
                <a:lnSpc>
                  <a:spcPct val="150000"/>
                </a:lnSpc>
              </a:pPr>
              <a:r>
                <a:rPr lang="en-US" sz="2400" b="0">
                  <a:solidFill>
                    <a:srgbClr val="FF0000"/>
                  </a:solidFill>
                  <a:latin typeface="Times New Roman" panose="02020603050405020304" pitchFamily="18" charset="0"/>
                  <a:ea typeface="宋体" panose="02010600030101010101" pitchFamily="2" charset="-122"/>
                </a:rPr>
                <a:t>(2)</a:t>
              </a:r>
              <a:r>
                <a:rPr lang="zh-CN" sz="2400" b="0">
                  <a:solidFill>
                    <a:srgbClr val="FF0000"/>
                  </a:solidFill>
                  <a:ea typeface="宋体" panose="02010600030101010101" pitchFamily="2" charset="-122"/>
                </a:rPr>
                <a:t>由题图甲可知：自行车在</a:t>
              </a:r>
              <a:r>
                <a:rPr lang="en-US" sz="2400" b="0">
                  <a:solidFill>
                    <a:srgbClr val="FF0000"/>
                  </a:solidFill>
                  <a:latin typeface="Times New Roman" panose="02020603050405020304" pitchFamily="18" charset="0"/>
                  <a:ea typeface="宋体" panose="02010600030101010101" pitchFamily="2" charset="-122"/>
                </a:rPr>
                <a:t>7</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12 s</a:t>
              </a:r>
              <a:r>
                <a:rPr lang="zh-CN" sz="2400" b="0">
                  <a:solidFill>
                    <a:srgbClr val="FF0000"/>
                  </a:solidFill>
                  <a:ea typeface="宋体" panose="02010600030101010101" pitchFamily="2" charset="-122"/>
                </a:rPr>
                <a:t>内做匀速直线运动，且速度为</a:t>
              </a:r>
              <a:r>
                <a:rPr lang="en-US" sz="2400" b="0">
                  <a:solidFill>
                    <a:srgbClr val="FF0000"/>
                  </a:solidFill>
                  <a:latin typeface="Times New Roman" panose="02020603050405020304" pitchFamily="18" charset="0"/>
                  <a:ea typeface="宋体" panose="02010600030101010101" pitchFamily="2" charset="-122"/>
                </a:rPr>
                <a:t>6 m/s</a:t>
              </a:r>
              <a:r>
                <a:rPr lang="zh-CN" sz="2400" b="0">
                  <a:solidFill>
                    <a:srgbClr val="FF0000"/>
                  </a:solidFill>
                  <a:ea typeface="宋体" panose="02010600030101010101" pitchFamily="2" charset="-122"/>
                </a:rPr>
                <a:t>，又由题图乙可知：自行车在</a:t>
              </a:r>
              <a:r>
                <a:rPr lang="en-US" sz="2400" b="0">
                  <a:solidFill>
                    <a:srgbClr val="FF0000"/>
                  </a:solidFill>
                  <a:latin typeface="Times New Roman" panose="02020603050405020304" pitchFamily="18" charset="0"/>
                  <a:ea typeface="宋体" panose="02010600030101010101" pitchFamily="2" charset="-122"/>
                </a:rPr>
                <a:t>7</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12 s</a:t>
              </a:r>
              <a:r>
                <a:rPr lang="zh-CN" sz="2400" b="0">
                  <a:solidFill>
                    <a:srgbClr val="FF0000"/>
                  </a:solidFill>
                  <a:ea typeface="宋体" panose="02010600030101010101" pitchFamily="2" charset="-122"/>
                </a:rPr>
                <a:t>内动力</a:t>
              </a:r>
              <a:r>
                <a:rPr lang="en-US" sz="2400" b="0" i="1">
                  <a:solidFill>
                    <a:srgbClr val="FF0000"/>
                  </a:solidFill>
                  <a:latin typeface="Times New Roman" panose="02020603050405020304" pitchFamily="18" charset="0"/>
                  <a:ea typeface="宋体" panose="02010600030101010101" pitchFamily="2" charset="-122"/>
                </a:rPr>
                <a:t>F</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30 N</a:t>
              </a:r>
              <a:r>
                <a:rPr lang="zh-CN" sz="2400" b="0">
                  <a:solidFill>
                    <a:srgbClr val="FF0000"/>
                  </a:solidFill>
                  <a:ea typeface="宋体" panose="02010600030101010101" pitchFamily="2" charset="-122"/>
                </a:rPr>
                <a:t>，根据二力平衡条件可知自行车所受摩擦阻力</a:t>
              </a:r>
              <a:r>
                <a:rPr lang="en-US" sz="2400" b="0" i="1">
                  <a:solidFill>
                    <a:srgbClr val="FF0000"/>
                  </a:solidFill>
                  <a:latin typeface="Times New Roman" panose="02020603050405020304" pitchFamily="18" charset="0"/>
                  <a:ea typeface="宋体" panose="02010600030101010101" pitchFamily="2" charset="-122"/>
                </a:rPr>
                <a:t>f</a:t>
              </a:r>
              <a:r>
                <a:rPr lang="zh-CN" sz="2400" b="0">
                  <a:solidFill>
                    <a:srgbClr val="FF0000"/>
                  </a:solidFill>
                  <a:ea typeface="宋体" panose="02010600030101010101" pitchFamily="2" charset="-122"/>
                </a:rPr>
                <a:t>＝</a:t>
              </a:r>
              <a:r>
                <a:rPr lang="en-US" sz="2400" b="0" i="1">
                  <a:solidFill>
                    <a:srgbClr val="FF0000"/>
                  </a:solidFill>
                  <a:latin typeface="Times New Roman" panose="02020603050405020304" pitchFamily="18" charset="0"/>
                  <a:ea typeface="宋体" panose="02010600030101010101" pitchFamily="2" charset="-122"/>
                </a:rPr>
                <a:t>F</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30 N</a:t>
              </a:r>
              <a:r>
                <a:rPr lang="zh-CN" sz="2400" b="0">
                  <a:solidFill>
                    <a:srgbClr val="FF0000"/>
                  </a:solidFill>
                  <a:ea typeface="宋体" panose="02010600030101010101" pitchFamily="2" charset="-122"/>
                </a:rPr>
                <a:t>自行车运动的距离：</a:t>
              </a:r>
              <a:r>
                <a:rPr lang="en-US" sz="2400" b="0" i="1">
                  <a:solidFill>
                    <a:srgbClr val="FF0000"/>
                  </a:solidFill>
                  <a:latin typeface="Times New Roman" panose="02020603050405020304" pitchFamily="18" charset="0"/>
                  <a:ea typeface="宋体" panose="02010600030101010101" pitchFamily="2" charset="-122"/>
                </a:rPr>
                <a:t>s</a:t>
              </a:r>
              <a:r>
                <a:rPr lang="zh-CN" sz="2400" b="0">
                  <a:solidFill>
                    <a:srgbClr val="FF0000"/>
                  </a:solidFill>
                  <a:ea typeface="宋体" panose="02010600030101010101" pitchFamily="2" charset="-122"/>
                </a:rPr>
                <a:t>＝</a:t>
              </a:r>
              <a:r>
                <a:rPr lang="en-US" sz="2400" b="0" i="1">
                  <a:solidFill>
                    <a:srgbClr val="FF0000"/>
                  </a:solidFill>
                  <a:latin typeface="Times New Roman" panose="02020603050405020304" pitchFamily="18" charset="0"/>
                  <a:ea typeface="宋体" panose="02010600030101010101" pitchFamily="2" charset="-122"/>
                </a:rPr>
                <a:t>vt</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6 m/s×(12 s</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7 s)</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30 m</a:t>
              </a:r>
              <a:r>
                <a:rPr lang="zh-CN" sz="2400" b="0">
                  <a:solidFill>
                    <a:srgbClr val="FF0000"/>
                  </a:solidFill>
                  <a:ea typeface="宋体" panose="02010600030101010101" pitchFamily="2" charset="-122"/>
                </a:rPr>
                <a:t>自行车克服摩擦阻力做功：</a:t>
              </a:r>
              <a:r>
                <a:rPr lang="en-US" sz="2400" b="0" i="1">
                  <a:solidFill>
                    <a:srgbClr val="FF0000"/>
                  </a:solidFill>
                  <a:latin typeface="Times New Roman" panose="02020603050405020304" pitchFamily="18" charset="0"/>
                  <a:ea typeface="宋体" panose="02010600030101010101" pitchFamily="2" charset="-122"/>
                </a:rPr>
                <a:t>W</a:t>
              </a:r>
              <a:r>
                <a:rPr lang="zh-CN" sz="2400" b="0">
                  <a:solidFill>
                    <a:srgbClr val="FF0000"/>
                  </a:solidFill>
                  <a:ea typeface="宋体" panose="02010600030101010101" pitchFamily="2" charset="-122"/>
                </a:rPr>
                <a:t>＝</a:t>
              </a:r>
              <a:r>
                <a:rPr lang="en-US" sz="2400" b="0" i="1">
                  <a:solidFill>
                    <a:srgbClr val="FF0000"/>
                  </a:solidFill>
                  <a:latin typeface="Times New Roman" panose="02020603050405020304" pitchFamily="18" charset="0"/>
                  <a:ea typeface="宋体" panose="02010600030101010101" pitchFamily="2" charset="-122"/>
                </a:rPr>
                <a:t>fs</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30 N×30 m</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900 J</a:t>
              </a:r>
              <a:endParaRPr lang="zh-CN" altLang="en-US"/>
            </a:p>
          </p:txBody>
        </p:sp>
        <p:pic>
          <p:nvPicPr>
            <p:cNvPr id="4" name="图片 3"/>
            <p:cNvPicPr>
              <a:picLocks noChangeAspect="1"/>
            </p:cNvPicPr>
            <p:nvPr/>
          </p:nvPicPr>
          <p:blipFill>
            <a:blip r:embed="rId2"/>
            <a:stretch>
              <a:fillRect/>
            </a:stretch>
          </p:blipFill>
          <p:spPr>
            <a:xfrm>
              <a:off x="1840" y="8702"/>
              <a:ext cx="8328" cy="1260"/>
            </a:xfrm>
            <a:prstGeom prst="rect">
              <a:avLst/>
            </a:prstGeom>
          </p:spPr>
        </p:pic>
      </p:gr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346518" y="2646680"/>
            <a:ext cx="9683750" cy="1892300"/>
            <a:chOff x="1963" y="2472"/>
            <a:chExt cx="15250" cy="2980"/>
          </a:xfrm>
        </p:grpSpPr>
        <p:sp>
          <p:nvSpPr>
            <p:cNvPr id="100" name="文本框 99"/>
            <p:cNvSpPr txBox="1"/>
            <p:nvPr/>
          </p:nvSpPr>
          <p:spPr>
            <a:xfrm>
              <a:off x="1963" y="2472"/>
              <a:ext cx="15250" cy="2761"/>
            </a:xfrm>
            <a:prstGeom prst="rect">
              <a:avLst/>
            </a:prstGeom>
            <a:noFill/>
            <a:ln w="9525">
              <a:noFill/>
            </a:ln>
          </p:spPr>
          <p:txBody>
            <a:bodyPr wrap="square">
              <a:spAutoFit/>
            </a:bodyPr>
            <a:p>
              <a:pPr indent="0">
                <a:lnSpc>
                  <a:spcPct val="150000"/>
                </a:lnSpc>
              </a:pPr>
              <a:r>
                <a:rPr lang="en-US" sz="2400" b="0">
                  <a:solidFill>
                    <a:srgbClr val="FF0000"/>
                  </a:solidFill>
                  <a:latin typeface="Times New Roman" panose="02020603050405020304" pitchFamily="18" charset="0"/>
                  <a:ea typeface="宋体" panose="02010600030101010101" pitchFamily="2" charset="-122"/>
                </a:rPr>
                <a:t>(3)</a:t>
              </a:r>
              <a:r>
                <a:rPr lang="zh-CN" sz="2400" b="0">
                  <a:solidFill>
                    <a:srgbClr val="FF0000"/>
                  </a:solidFill>
                  <a:ea typeface="宋体" panose="02010600030101010101" pitchFamily="2" charset="-122"/>
                </a:rPr>
                <a:t>因为</a:t>
              </a:r>
              <a:r>
                <a:rPr lang="en-US" sz="2400" b="0" i="1">
                  <a:solidFill>
                    <a:srgbClr val="FF0000"/>
                  </a:solidFill>
                  <a:latin typeface="Times New Roman" panose="02020603050405020304" pitchFamily="18" charset="0"/>
                  <a:ea typeface="宋体" panose="02010600030101010101" pitchFamily="2" charset="-122"/>
                </a:rPr>
                <a:t>t</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7 s</a:t>
              </a:r>
              <a:r>
                <a:rPr lang="zh-CN" sz="2400" b="0">
                  <a:solidFill>
                    <a:srgbClr val="FF0000"/>
                  </a:solidFill>
                  <a:ea typeface="宋体" panose="02010600030101010101" pitchFamily="2" charset="-122"/>
                </a:rPr>
                <a:t>时，刚好到达这段路的中点，由</a:t>
              </a:r>
              <a:r>
                <a:rPr lang="en-US" sz="2400" b="0">
                  <a:solidFill>
                    <a:srgbClr val="FF0000"/>
                  </a:solidFill>
                  <a:latin typeface="Times New Roman" panose="02020603050405020304" pitchFamily="18" charset="0"/>
                  <a:ea typeface="宋体" panose="02010600030101010101" pitchFamily="2" charset="-122"/>
                </a:rPr>
                <a:t>(2)</a:t>
              </a:r>
              <a:r>
                <a:rPr lang="zh-CN" sz="2400" b="0">
                  <a:solidFill>
                    <a:srgbClr val="FF0000"/>
                  </a:solidFill>
                  <a:ea typeface="宋体" panose="02010600030101010101" pitchFamily="2" charset="-122"/>
                </a:rPr>
                <a:t>知</a:t>
              </a:r>
              <a:r>
                <a:rPr lang="en-US" sz="2400" b="0">
                  <a:solidFill>
                    <a:srgbClr val="FF0000"/>
                  </a:solidFill>
                  <a:latin typeface="Times New Roman" panose="02020603050405020304" pitchFamily="18" charset="0"/>
                  <a:ea typeface="宋体" panose="02010600030101010101" pitchFamily="2" charset="-122"/>
                </a:rPr>
                <a:t>7</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12 s</a:t>
              </a:r>
              <a:r>
                <a:rPr lang="zh-CN" sz="2400" b="0">
                  <a:solidFill>
                    <a:srgbClr val="FF0000"/>
                  </a:solidFill>
                  <a:ea typeface="宋体" panose="02010600030101010101" pitchFamily="2" charset="-122"/>
                </a:rPr>
                <a:t>内的运动距离为</a:t>
              </a:r>
              <a:r>
                <a:rPr lang="en-US" sz="2400" b="0">
                  <a:solidFill>
                    <a:srgbClr val="FF0000"/>
                  </a:solidFill>
                  <a:latin typeface="Times New Roman" panose="02020603050405020304" pitchFamily="18" charset="0"/>
                  <a:ea typeface="宋体" panose="02010600030101010101" pitchFamily="2" charset="-122"/>
                </a:rPr>
                <a:t>30 m</a:t>
              </a:r>
              <a:r>
                <a:rPr lang="zh-CN" sz="2400" b="0">
                  <a:solidFill>
                    <a:srgbClr val="FF0000"/>
                  </a:solidFill>
                  <a:ea typeface="宋体" panose="02010600030101010101" pitchFamily="2" charset="-122"/>
                </a:rPr>
                <a:t>，故</a:t>
              </a:r>
              <a:r>
                <a:rPr lang="en-US" sz="2400" b="0">
                  <a:solidFill>
                    <a:srgbClr val="FF0000"/>
                  </a:solidFill>
                  <a:latin typeface="Times New Roman" panose="02020603050405020304" pitchFamily="18" charset="0"/>
                  <a:ea typeface="宋体" panose="02010600030101010101" pitchFamily="2" charset="-122"/>
                </a:rPr>
                <a:t>0</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7 s</a:t>
              </a:r>
              <a:r>
                <a:rPr lang="zh-CN" sz="2400" b="0">
                  <a:solidFill>
                    <a:srgbClr val="FF0000"/>
                  </a:solidFill>
                  <a:ea typeface="宋体" panose="02010600030101010101" pitchFamily="2" charset="-122"/>
                </a:rPr>
                <a:t>内的运动距离</a:t>
              </a:r>
              <a:r>
                <a:rPr lang="en-US" sz="2400" b="0" i="1">
                  <a:solidFill>
                    <a:srgbClr val="FF0000"/>
                  </a:solidFill>
                  <a:latin typeface="Times New Roman" panose="02020603050405020304" pitchFamily="18" charset="0"/>
                  <a:ea typeface="宋体" panose="02010600030101010101" pitchFamily="2" charset="-122"/>
                </a:rPr>
                <a:t>s</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30 m</a:t>
              </a:r>
              <a:r>
                <a:rPr lang="zh-CN" sz="2400" b="0">
                  <a:solidFill>
                    <a:srgbClr val="FF0000"/>
                  </a:solidFill>
                  <a:ea typeface="宋体" panose="02010600030101010101" pitchFamily="2" charset="-122"/>
                </a:rPr>
                <a:t>，所以自行车在</a:t>
              </a:r>
              <a:r>
                <a:rPr lang="en-US" sz="2400" b="0">
                  <a:solidFill>
                    <a:srgbClr val="FF0000"/>
                  </a:solidFill>
                  <a:latin typeface="Times New Roman" panose="02020603050405020304" pitchFamily="18" charset="0"/>
                  <a:ea typeface="宋体" panose="02010600030101010101" pitchFamily="2" charset="-122"/>
                </a:rPr>
                <a:t>0</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7 s</a:t>
              </a:r>
              <a:r>
                <a:rPr lang="zh-CN" sz="2400" b="0">
                  <a:solidFill>
                    <a:srgbClr val="FF0000"/>
                  </a:solidFill>
                  <a:ea typeface="宋体" panose="02010600030101010101" pitchFamily="2" charset="-122"/>
                </a:rPr>
                <a:t>内的平均速度是</a:t>
              </a:r>
              <a:endParaRPr lang="zh-CN" altLang="en-US"/>
            </a:p>
          </p:txBody>
        </p:sp>
        <p:pic>
          <p:nvPicPr>
            <p:cNvPr id="2" name="图片 1"/>
            <p:cNvPicPr>
              <a:picLocks noChangeAspect="1"/>
            </p:cNvPicPr>
            <p:nvPr/>
          </p:nvPicPr>
          <p:blipFill>
            <a:blip r:embed="rId1"/>
            <a:stretch>
              <a:fillRect/>
            </a:stretch>
          </p:blipFill>
          <p:spPr>
            <a:xfrm>
              <a:off x="3806" y="4192"/>
              <a:ext cx="8328" cy="1260"/>
            </a:xfrm>
            <a:prstGeom prst="rect">
              <a:avLst/>
            </a:prstGeom>
          </p:spPr>
        </p:pic>
      </p:gr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63613" y="880110"/>
            <a:ext cx="10265410" cy="286131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9. </a:t>
            </a:r>
            <a:r>
              <a:rPr lang="en-US" sz="2400" b="0">
                <a:latin typeface="Times New Roman" panose="02020603050405020304" pitchFamily="18" charset="0"/>
                <a:ea typeface="黑体" panose="02010609060101010101" pitchFamily="49"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2015省卷19题6分</a:t>
            </a:r>
            <a:r>
              <a:rPr lang="en-US" sz="2400" b="0">
                <a:latin typeface="Times New Roman" panose="02020603050405020304" pitchFamily="18" charset="0"/>
                <a:ea typeface="黑体" panose="02010609060101010101" pitchFamily="49" charset="-122"/>
              </a:rPr>
              <a:t>)</a:t>
            </a:r>
            <a:r>
              <a:rPr lang="zh-CN" sz="2400" b="0">
                <a:ea typeface="宋体" panose="02010600030101010101" pitchFamily="2" charset="-122"/>
              </a:rPr>
              <a:t>已知小汽车的总质量为</a:t>
            </a:r>
            <a:r>
              <a:rPr lang="en-US" sz="2400" b="0">
                <a:latin typeface="Times New Roman" panose="02020603050405020304" pitchFamily="18" charset="0"/>
                <a:ea typeface="宋体" panose="02010600030101010101" pitchFamily="2" charset="-122"/>
              </a:rPr>
              <a:t>1 500 kg</a:t>
            </a:r>
            <a:r>
              <a:rPr lang="zh-CN" sz="2400" b="0">
                <a:ea typeface="宋体" panose="02010600030101010101" pitchFamily="2" charset="-122"/>
              </a:rPr>
              <a:t>，该车以</a:t>
            </a:r>
            <a:r>
              <a:rPr lang="en-US" sz="2400" b="0">
                <a:latin typeface="Times New Roman" panose="02020603050405020304" pitchFamily="18" charset="0"/>
                <a:ea typeface="宋体" panose="02010600030101010101" pitchFamily="2" charset="-122"/>
              </a:rPr>
              <a:t>30 m/s</a:t>
            </a:r>
            <a:r>
              <a:rPr lang="zh-CN" sz="2400" b="0">
                <a:ea typeface="宋体" panose="02010600030101010101" pitchFamily="2" charset="-122"/>
              </a:rPr>
              <a:t>的速度做水平匀速直线运动，行驶了</a:t>
            </a:r>
            <a:r>
              <a:rPr lang="en-US" sz="2400" b="0">
                <a:latin typeface="Times New Roman" panose="02020603050405020304" pitchFamily="18" charset="0"/>
                <a:ea typeface="宋体" panose="02010600030101010101" pitchFamily="2" charset="-122"/>
              </a:rPr>
              <a:t>180 s</a:t>
            </a:r>
            <a:r>
              <a:rPr lang="zh-CN" sz="2400" b="0">
                <a:ea typeface="宋体" panose="02010600030101010101" pitchFamily="2" charset="-122"/>
              </a:rPr>
              <a:t>，汽车在行驶过程中受到的阻力为车重的</a:t>
            </a:r>
            <a:r>
              <a:rPr lang="en-US" sz="2400" b="0">
                <a:latin typeface="Times New Roman" panose="02020603050405020304" pitchFamily="18" charset="0"/>
                <a:ea typeface="宋体" panose="02010600030101010101" pitchFamily="2" charset="-122"/>
              </a:rPr>
              <a:t>0.16</a:t>
            </a:r>
            <a:r>
              <a:rPr lang="zh-CN" sz="2400" b="0">
                <a:ea typeface="宋体" panose="02010600030101010101" pitchFamily="2" charset="-122"/>
              </a:rPr>
              <a:t>倍</a:t>
            </a:r>
            <a:r>
              <a:rPr lang="en-US" sz="2400" b="0">
                <a:latin typeface="Times New Roman" panose="02020603050405020304" pitchFamily="18" charset="0"/>
                <a:ea typeface="宋体" panose="02010600030101010101" pitchFamily="2" charset="-122"/>
              </a:rPr>
              <a:t>(</a:t>
            </a:r>
            <a:r>
              <a:rPr lang="en-US" sz="2400" b="0" i="1">
                <a:latin typeface="Times New Roman" panose="02020603050405020304" pitchFamily="18" charset="0"/>
                <a:ea typeface="宋体" panose="02010600030101010101" pitchFamily="2" charset="-122"/>
              </a:rPr>
              <a:t>g</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10 N/kg)</a:t>
            </a:r>
            <a:r>
              <a:rPr lang="zh-CN" sz="2400" b="0">
                <a:ea typeface="宋体" panose="02010600030101010101" pitchFamily="2" charset="-122"/>
              </a:rPr>
              <a:t>．求：</a:t>
            </a:r>
            <a:r>
              <a:rPr lang="en-US" sz="2400" b="0">
                <a:latin typeface="Times New Roman" panose="02020603050405020304" pitchFamily="18" charset="0"/>
                <a:ea typeface="宋体" panose="02010600030101010101" pitchFamily="2" charset="-122"/>
              </a:rPr>
              <a:t>(1)</a:t>
            </a:r>
            <a:r>
              <a:rPr lang="zh-CN" sz="2400" b="0">
                <a:ea typeface="宋体" panose="02010600030101010101" pitchFamily="2" charset="-122"/>
              </a:rPr>
              <a:t>小车行驶的距离．</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在此过程中汽车的牵引力和功率．</a:t>
            </a:r>
            <a:endParaRPr lang="zh-CN" altLang="en-US"/>
          </a:p>
        </p:txBody>
      </p:sp>
      <p:grpSp>
        <p:nvGrpSpPr>
          <p:cNvPr id="7" name="组合 6"/>
          <p:cNvGrpSpPr/>
          <p:nvPr/>
        </p:nvGrpSpPr>
        <p:grpSpPr>
          <a:xfrm>
            <a:off x="963613" y="3647440"/>
            <a:ext cx="10025697" cy="2639060"/>
            <a:chOff x="1722" y="5320"/>
            <a:chExt cx="15788" cy="4156"/>
          </a:xfrm>
        </p:grpSpPr>
        <p:pic>
          <p:nvPicPr>
            <p:cNvPr id="2" name="图片 1"/>
            <p:cNvPicPr>
              <a:picLocks noChangeAspect="1"/>
            </p:cNvPicPr>
            <p:nvPr/>
          </p:nvPicPr>
          <p:blipFill>
            <a:blip r:embed="rId1"/>
            <a:stretch>
              <a:fillRect/>
            </a:stretch>
          </p:blipFill>
          <p:spPr>
            <a:xfrm>
              <a:off x="1722" y="5320"/>
              <a:ext cx="8328" cy="1260"/>
            </a:xfrm>
            <a:prstGeom prst="rect">
              <a:avLst/>
            </a:prstGeom>
          </p:spPr>
        </p:pic>
        <p:sp>
          <p:nvSpPr>
            <p:cNvPr id="3" name="文本框 2"/>
            <p:cNvSpPr txBox="1"/>
            <p:nvPr/>
          </p:nvSpPr>
          <p:spPr>
            <a:xfrm>
              <a:off x="9510" y="5588"/>
              <a:ext cx="8000" cy="725"/>
            </a:xfrm>
            <a:prstGeom prst="rect">
              <a:avLst/>
            </a:prstGeom>
            <a:noFill/>
            <a:ln w="9525">
              <a:noFill/>
            </a:ln>
          </p:spPr>
          <p:txBody>
            <a:bodyPr>
              <a:spAutoFit/>
            </a:bodyPr>
            <a:p>
              <a:pPr indent="0"/>
              <a:r>
                <a:rPr lang="en-US" sz="2400" b="0" i="1">
                  <a:solidFill>
                    <a:srgbClr val="FF0000"/>
                  </a:solidFill>
                  <a:latin typeface="Times New Roman" panose="02020603050405020304" pitchFamily="18" charset="0"/>
                  <a:ea typeface="宋体" panose="02010600030101010101" pitchFamily="2" charset="-122"/>
                </a:rPr>
                <a:t>s</a:t>
              </a:r>
              <a:r>
                <a:rPr lang="zh-CN" sz="2400" b="0">
                  <a:solidFill>
                    <a:srgbClr val="FF0000"/>
                  </a:solidFill>
                  <a:ea typeface="宋体" panose="02010600030101010101" pitchFamily="2" charset="-122"/>
                </a:rPr>
                <a:t>＝</a:t>
              </a:r>
              <a:r>
                <a:rPr lang="en-US" sz="2400" b="0" i="1">
                  <a:solidFill>
                    <a:srgbClr val="FF0000"/>
                  </a:solidFill>
                  <a:latin typeface="Times New Roman" panose="02020603050405020304" pitchFamily="18" charset="0"/>
                  <a:ea typeface="宋体" panose="02010600030101010101" pitchFamily="2" charset="-122"/>
                </a:rPr>
                <a:t>vt</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30 m/s×180 s</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5 400 m</a:t>
              </a:r>
              <a:endParaRPr lang="zh-CN" altLang="en-US"/>
            </a:p>
          </p:txBody>
        </p:sp>
        <p:sp>
          <p:nvSpPr>
            <p:cNvPr id="4" name="文本框 3"/>
            <p:cNvSpPr txBox="1"/>
            <p:nvPr/>
          </p:nvSpPr>
          <p:spPr>
            <a:xfrm>
              <a:off x="1835" y="6431"/>
              <a:ext cx="14575" cy="2761"/>
            </a:xfrm>
            <a:prstGeom prst="rect">
              <a:avLst/>
            </a:prstGeom>
            <a:noFill/>
            <a:ln w="9525">
              <a:noFill/>
            </a:ln>
          </p:spPr>
          <p:txBody>
            <a:bodyPr wrap="square">
              <a:spAutoFit/>
            </a:bodyPr>
            <a:p>
              <a:pPr indent="0">
                <a:lnSpc>
                  <a:spcPct val="150000"/>
                </a:lnSpc>
              </a:pPr>
              <a:r>
                <a:rPr lang="en-US" sz="2400" b="0">
                  <a:solidFill>
                    <a:srgbClr val="FF0000"/>
                  </a:solidFill>
                  <a:latin typeface="Times New Roman" panose="02020603050405020304" pitchFamily="18" charset="0"/>
                  <a:ea typeface="宋体" panose="02010600030101010101" pitchFamily="2" charset="-122"/>
                </a:rPr>
                <a:t>(2)</a:t>
              </a:r>
              <a:r>
                <a:rPr lang="zh-CN" sz="2400" b="0">
                  <a:solidFill>
                    <a:srgbClr val="FF0000"/>
                  </a:solidFill>
                  <a:ea typeface="宋体" panose="02010600030101010101" pitchFamily="2" charset="-122"/>
                </a:rPr>
                <a:t>小车匀速直线运动，处于平衡状态，由平衡条件得：牵引力</a:t>
              </a:r>
              <a:r>
                <a:rPr lang="en-US" sz="2400" b="0" i="1">
                  <a:solidFill>
                    <a:srgbClr val="FF0000"/>
                  </a:solidFill>
                  <a:latin typeface="Times New Roman" panose="02020603050405020304" pitchFamily="18" charset="0"/>
                  <a:ea typeface="宋体" panose="02010600030101010101" pitchFamily="2" charset="-122"/>
                </a:rPr>
                <a:t>F</a:t>
              </a:r>
              <a:r>
                <a:rPr lang="zh-CN" sz="2400" b="0">
                  <a:solidFill>
                    <a:srgbClr val="FF0000"/>
                  </a:solidFill>
                  <a:ea typeface="宋体" panose="02010600030101010101" pitchFamily="2" charset="-122"/>
                </a:rPr>
                <a:t>＝</a:t>
              </a:r>
              <a:r>
                <a:rPr lang="en-US" sz="2400" b="0" i="1">
                  <a:solidFill>
                    <a:srgbClr val="FF0000"/>
                  </a:solidFill>
                  <a:latin typeface="Times New Roman" panose="02020603050405020304" pitchFamily="18" charset="0"/>
                  <a:ea typeface="宋体" panose="02010600030101010101" pitchFamily="2" charset="-122"/>
                </a:rPr>
                <a:t>f</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0.16</a:t>
              </a:r>
              <a:r>
                <a:rPr lang="en-US" sz="2400" b="0" i="1">
                  <a:solidFill>
                    <a:srgbClr val="FF0000"/>
                  </a:solidFill>
                  <a:latin typeface="Times New Roman" panose="02020603050405020304" pitchFamily="18" charset="0"/>
                  <a:ea typeface="宋体" panose="02010600030101010101" pitchFamily="2" charset="-122"/>
                </a:rPr>
                <a:t>G</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0.16</a:t>
              </a:r>
              <a:r>
                <a:rPr lang="en-US" sz="2400" b="0" i="1">
                  <a:solidFill>
                    <a:srgbClr val="FF0000"/>
                  </a:solidFill>
                  <a:latin typeface="Times New Roman" panose="02020603050405020304" pitchFamily="18" charset="0"/>
                  <a:ea typeface="宋体" panose="02010600030101010101" pitchFamily="2" charset="-122"/>
                </a:rPr>
                <a:t>mg</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0.16×1 500 kg×10 N/kg</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2 400 N</a:t>
              </a:r>
              <a:r>
                <a:rPr lang="zh-CN" sz="2400" b="0">
                  <a:solidFill>
                    <a:srgbClr val="FF0000"/>
                  </a:solidFill>
                  <a:ea typeface="宋体" panose="02010600030101010101" pitchFamily="2" charset="-122"/>
                </a:rPr>
                <a:t>牵引力功率：</a:t>
              </a:r>
              <a:endParaRPr lang="zh-CN" altLang="en-US"/>
            </a:p>
          </p:txBody>
        </p:sp>
        <p:pic>
          <p:nvPicPr>
            <p:cNvPr id="5" name="图片 4"/>
            <p:cNvPicPr>
              <a:picLocks noChangeAspect="1"/>
            </p:cNvPicPr>
            <p:nvPr/>
          </p:nvPicPr>
          <p:blipFill>
            <a:blip r:embed="rId2"/>
            <a:stretch>
              <a:fillRect/>
            </a:stretch>
          </p:blipFill>
          <p:spPr>
            <a:xfrm>
              <a:off x="4958" y="8216"/>
              <a:ext cx="8328" cy="1260"/>
            </a:xfrm>
            <a:prstGeom prst="rect">
              <a:avLst/>
            </a:prstGeom>
          </p:spPr>
        </p:pic>
        <p:sp>
          <p:nvSpPr>
            <p:cNvPr id="6" name="文本框 5"/>
            <p:cNvSpPr txBox="1"/>
            <p:nvPr/>
          </p:nvSpPr>
          <p:spPr>
            <a:xfrm>
              <a:off x="12152" y="8484"/>
              <a:ext cx="2715" cy="72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72 000 W</a:t>
              </a: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258253" y="2226310"/>
            <a:ext cx="3195320" cy="548640"/>
            <a:chOff x="1076" y="4410"/>
            <a:chExt cx="5032" cy="864"/>
          </a:xfrm>
        </p:grpSpPr>
        <p:pic>
          <p:nvPicPr>
            <p:cNvPr id="10" name="图片 9" descr="34"/>
            <p:cNvPicPr>
              <a:picLocks noChangeAspect="1"/>
            </p:cNvPicPr>
            <p:nvPr/>
          </p:nvPicPr>
          <p:blipFill>
            <a:blip r:embed="rId1"/>
            <a:stretch>
              <a:fillRect/>
            </a:stretch>
          </p:blipFill>
          <p:spPr>
            <a:xfrm>
              <a:off x="1076" y="4410"/>
              <a:ext cx="4877" cy="864"/>
            </a:xfrm>
            <a:prstGeom prst="rect">
              <a:avLst/>
            </a:prstGeom>
          </p:spPr>
        </p:pic>
        <p:sp>
          <p:nvSpPr>
            <p:cNvPr id="11" name="文本框 10"/>
            <p:cNvSpPr txBox="1"/>
            <p:nvPr/>
          </p:nvSpPr>
          <p:spPr>
            <a:xfrm>
              <a:off x="1243" y="4492"/>
              <a:ext cx="4865" cy="725"/>
            </a:xfrm>
            <a:prstGeom prst="rect">
              <a:avLst/>
            </a:prstGeom>
            <a:noFill/>
          </p:spPr>
          <p:txBody>
            <a:bodyPr wrap="square" rtlCol="0">
              <a:spAutoFit/>
            </a:bodyPr>
            <a:p>
              <a:r>
                <a:rPr lang="zh-CN" altLang="en-US" sz="2400" b="1">
                  <a:solidFill>
                    <a:srgbClr val="458E65"/>
                  </a:solidFill>
                  <a:latin typeface="黑体" panose="02010609060101010101" pitchFamily="49" charset="-122"/>
                  <a:ea typeface="黑体" panose="02010609060101010101" pitchFamily="49" charset="-122"/>
                </a:rPr>
                <a:t>热  身  小  练  习</a:t>
              </a:r>
              <a:endParaRPr lang="zh-CN" altLang="en-US" sz="2400" b="1">
                <a:solidFill>
                  <a:srgbClr val="458E65"/>
                </a:solidFill>
                <a:latin typeface="黑体" panose="02010609060101010101" pitchFamily="49" charset="-122"/>
                <a:ea typeface="黑体" panose="02010609060101010101" pitchFamily="49" charset="-122"/>
              </a:endParaRPr>
            </a:p>
          </p:txBody>
        </p:sp>
      </p:grpSp>
      <p:sp>
        <p:nvSpPr>
          <p:cNvPr id="3" name="文本框 2"/>
          <p:cNvSpPr txBox="1"/>
          <p:nvPr/>
        </p:nvSpPr>
        <p:spPr>
          <a:xfrm>
            <a:off x="2658428" y="1353820"/>
            <a:ext cx="6731635" cy="460375"/>
          </a:xfrm>
          <a:prstGeom prst="rect">
            <a:avLst/>
          </a:prstGeom>
          <a:noFill/>
          <a:ln w="9525">
            <a:noFill/>
          </a:ln>
        </p:spPr>
        <p:txBody>
          <a:bodyPr wrap="square">
            <a:spAutoFit/>
          </a:bodyPr>
          <a:p>
            <a:pPr indent="0" algn="ctr"/>
            <a:r>
              <a:rPr lang="zh-CN" sz="2400" b="0">
                <a:ea typeface="黑体" panose="02010609060101010101" pitchFamily="49" charset="-122"/>
              </a:rPr>
              <a:t>考向三　体育运动类</a:t>
            </a:r>
            <a:r>
              <a:rPr lang="en-US" sz="2400" b="0">
                <a:latin typeface="Times New Roman" panose="02020603050405020304" pitchFamily="18" charset="0"/>
                <a:cs typeface="仿宋_GB2312" charset="0"/>
              </a:rPr>
              <a:t>(2017.6</a:t>
            </a:r>
            <a:r>
              <a:rPr lang="zh-CN" sz="2400" b="0">
                <a:cs typeface="仿宋_GB2312" charset="0"/>
              </a:rPr>
              <a:t>，</a:t>
            </a:r>
            <a:r>
              <a:rPr lang="en-US" sz="2400" b="0">
                <a:latin typeface="Times New Roman" panose="02020603050405020304" pitchFamily="18" charset="0"/>
                <a:cs typeface="仿宋_GB2312" charset="0"/>
              </a:rPr>
              <a:t>2013.19)</a:t>
            </a:r>
            <a:endParaRPr lang="zh-CN" altLang="en-US"/>
          </a:p>
        </p:txBody>
      </p:sp>
      <p:sp>
        <p:nvSpPr>
          <p:cNvPr id="4" name="文本框 3"/>
          <p:cNvSpPr txBox="1"/>
          <p:nvPr/>
        </p:nvSpPr>
        <p:spPr>
          <a:xfrm>
            <a:off x="1126173" y="2840990"/>
            <a:ext cx="9643745" cy="286131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10. </a:t>
            </a:r>
            <a:r>
              <a:rPr lang="en-US" sz="2400" b="0">
                <a:latin typeface="Times New Roman" panose="02020603050405020304" pitchFamily="18" charset="0"/>
                <a:ea typeface="黑体" panose="02010609060101010101" pitchFamily="49"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2019邵阳1题2分</a:t>
            </a:r>
            <a:r>
              <a:rPr lang="en-US" sz="2400" b="0">
                <a:latin typeface="Times New Roman" panose="02020603050405020304" pitchFamily="18" charset="0"/>
                <a:ea typeface="黑体" panose="02010609060101010101" pitchFamily="49" charset="-122"/>
              </a:rPr>
              <a:t>)</a:t>
            </a:r>
            <a:r>
              <a:rPr lang="zh-CN" sz="2400" b="0">
                <a:ea typeface="宋体" panose="02010600030101010101" pitchFamily="2" charset="-122"/>
              </a:rPr>
              <a:t>参加今年邵阳市初中毕业学业考试的王小鹏同学听到考试预备铃响了，考室还在四楼呀！一口气从一楼跑到四楼考室，所用时间为</a:t>
            </a:r>
            <a:r>
              <a:rPr lang="en-US" sz="2400" b="0">
                <a:latin typeface="Times New Roman" panose="02020603050405020304" pitchFamily="18" charset="0"/>
                <a:ea typeface="宋体" panose="02010600030101010101" pitchFamily="2" charset="-122"/>
              </a:rPr>
              <a:t>30</a:t>
            </a:r>
            <a:r>
              <a:rPr lang="zh-CN" sz="2400" b="0">
                <a:ea typeface="宋体" panose="02010600030101010101" pitchFamily="2" charset="-122"/>
              </a:rPr>
              <a:t>秒．他上楼过程克服自身重力做功的功率最接近</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　　</a:t>
            </a:r>
            <a:r>
              <a:rPr lang="en-US" sz="2400" b="0">
                <a:latin typeface="Times New Roman" panose="02020603050405020304" pitchFamily="18" charset="0"/>
                <a:ea typeface="宋体" panose="02010600030101010101" pitchFamily="2" charset="-122"/>
              </a:rPr>
              <a:t>)A. 1.5 W</a:t>
            </a:r>
            <a:r>
              <a:rPr lang="zh-CN" sz="2400" b="0">
                <a:ea typeface="宋体" panose="02010600030101010101" pitchFamily="2" charset="-122"/>
              </a:rPr>
              <a:t>　　　　　　　　</a:t>
            </a:r>
            <a:r>
              <a:rPr lang="en-US" sz="2400" b="0">
                <a:latin typeface="Times New Roman" panose="02020603050405020304" pitchFamily="18" charset="0"/>
                <a:ea typeface="宋体" panose="02010600030101010101" pitchFamily="2" charset="-122"/>
              </a:rPr>
              <a:t>B. 15 W</a:t>
            </a:r>
            <a:r>
              <a:rPr lang="zh-CN" sz="2400" b="0">
                <a:ea typeface="宋体" panose="02010600030101010101" pitchFamily="2" charset="-122"/>
              </a:rPr>
              <a:t>　　　　　　　　</a:t>
            </a:r>
            <a:endParaRPr lang="zh-CN" sz="2400" b="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C. 150 W</a:t>
            </a:r>
            <a:r>
              <a:rPr lang="zh-CN" sz="2400" b="0">
                <a:ea typeface="宋体" panose="02010600030101010101" pitchFamily="2" charset="-122"/>
              </a:rPr>
              <a:t>　　　　　　　    </a:t>
            </a:r>
            <a:r>
              <a:rPr lang="en-US" sz="2400" b="0">
                <a:latin typeface="Times New Roman" panose="02020603050405020304" pitchFamily="18" charset="0"/>
                <a:ea typeface="宋体" panose="02010600030101010101" pitchFamily="2" charset="-122"/>
              </a:rPr>
              <a:t>D. 1 500 W</a:t>
            </a:r>
            <a:endParaRPr lang="zh-CN" altLang="en-US"/>
          </a:p>
        </p:txBody>
      </p:sp>
      <p:sp>
        <p:nvSpPr>
          <p:cNvPr id="5" name="文本框 4"/>
          <p:cNvSpPr txBox="1"/>
          <p:nvPr/>
        </p:nvSpPr>
        <p:spPr>
          <a:xfrm>
            <a:off x="9610408" y="4113530"/>
            <a:ext cx="94488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 C</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96023" y="1481455"/>
            <a:ext cx="9657080" cy="396938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11. </a:t>
            </a:r>
            <a:r>
              <a:rPr lang="en-US" sz="2400" b="0">
                <a:latin typeface="Times New Roman" panose="02020603050405020304" pitchFamily="18" charset="0"/>
                <a:ea typeface="黑体" panose="02010609060101010101" pitchFamily="49"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2019云南省卷4题3分</a:t>
            </a:r>
            <a:r>
              <a:rPr lang="en-US" sz="2400" b="0">
                <a:latin typeface="Times New Roman" panose="02020603050405020304" pitchFamily="18" charset="0"/>
                <a:ea typeface="黑体" panose="02010609060101010101" pitchFamily="49" charset="-122"/>
              </a:rPr>
              <a:t>)</a:t>
            </a:r>
            <a:r>
              <a:rPr lang="zh-CN" sz="2400" b="0">
                <a:ea typeface="宋体" panose="02010600030101010101" pitchFamily="2" charset="-122"/>
              </a:rPr>
              <a:t>如图所示，小敏和同学们正在水平环形跑道上进行</a:t>
            </a:r>
            <a:r>
              <a:rPr lang="en-US" sz="2400" b="0">
                <a:latin typeface="Times New Roman" panose="02020603050405020304" pitchFamily="18" charset="0"/>
                <a:ea typeface="宋体" panose="02010600030101010101" pitchFamily="2" charset="-122"/>
              </a:rPr>
              <a:t>800 m</a:t>
            </a:r>
            <a:r>
              <a:rPr lang="zh-CN" sz="2400" b="0">
                <a:ea typeface="宋体" panose="02010600030101010101" pitchFamily="2" charset="-122"/>
              </a:rPr>
              <a:t>跑测试．小敏对地面的压力为</a:t>
            </a:r>
            <a:r>
              <a:rPr lang="en-US" sz="2400" b="0">
                <a:latin typeface="Times New Roman" panose="02020603050405020304" pitchFamily="18" charset="0"/>
                <a:ea typeface="宋体" panose="02010600030101010101" pitchFamily="2" charset="-122"/>
              </a:rPr>
              <a:t>500 N</a:t>
            </a:r>
            <a:r>
              <a:rPr lang="zh-CN" sz="2400" b="0">
                <a:ea typeface="宋体" panose="02010600030101010101" pitchFamily="2" charset="-122"/>
              </a:rPr>
              <a:t>，每只鞋底与地面的接触面积约为</a:t>
            </a:r>
            <a:r>
              <a:rPr lang="en-US" sz="2400" b="0">
                <a:latin typeface="Times New Roman" panose="02020603050405020304" pitchFamily="18" charset="0"/>
                <a:ea typeface="宋体" panose="02010600030101010101" pitchFamily="2" charset="-122"/>
              </a:rPr>
              <a:t>80 cm</a:t>
            </a:r>
            <a:r>
              <a:rPr lang="en-US" sz="2400" b="0" baseline="30000">
                <a:latin typeface="Times New Roman" panose="02020603050405020304" pitchFamily="18" charset="0"/>
                <a:ea typeface="宋体" panose="02010600030101010101" pitchFamily="2" charset="-122"/>
              </a:rPr>
              <a:t>2</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下列说法正确的是</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　　</a:t>
            </a:r>
            <a:r>
              <a:rPr lang="en-US" sz="2400" b="0">
                <a:latin typeface="Times New Roman" panose="02020603050405020304" pitchFamily="18" charset="0"/>
                <a:ea typeface="宋体" panose="02010600030101010101" pitchFamily="2" charset="-122"/>
              </a:rPr>
              <a:t>)A. </a:t>
            </a:r>
            <a:r>
              <a:rPr lang="zh-CN" sz="2400" b="0">
                <a:ea typeface="宋体" panose="02010600030101010101" pitchFamily="2" charset="-122"/>
              </a:rPr>
              <a:t>跑弯道时小敏的运动状态是改变的</a:t>
            </a:r>
            <a:r>
              <a:rPr lang="en-US" sz="2400" b="0">
                <a:latin typeface="Times New Roman" panose="02020603050405020304" pitchFamily="18" charset="0"/>
                <a:ea typeface="宋体" panose="02010600030101010101" pitchFamily="2" charset="-122"/>
              </a:rPr>
              <a:t>B. </a:t>
            </a:r>
            <a:r>
              <a:rPr lang="zh-CN" sz="2400" b="0">
                <a:ea typeface="宋体" panose="02010600030101010101" pitchFamily="2" charset="-122"/>
              </a:rPr>
              <a:t>小敏相对于她正在超越的同学是静止的</a:t>
            </a:r>
            <a:r>
              <a:rPr lang="en-US" sz="2400" b="0">
                <a:latin typeface="Times New Roman" panose="02020603050405020304" pitchFamily="18" charset="0"/>
                <a:ea typeface="宋体" panose="02010600030101010101" pitchFamily="2" charset="-122"/>
              </a:rPr>
              <a:t>C. </a:t>
            </a:r>
            <a:r>
              <a:rPr lang="zh-CN" sz="2400" b="0">
                <a:ea typeface="宋体" panose="02010600030101010101" pitchFamily="2" charset="-122"/>
              </a:rPr>
              <a:t>测试过程中小敏对地面的压强是</a:t>
            </a:r>
            <a:r>
              <a:rPr lang="en-US" sz="2400" b="0">
                <a:latin typeface="Times New Roman" panose="02020603050405020304" pitchFamily="18" charset="0"/>
                <a:ea typeface="宋体" panose="02010600030101010101" pitchFamily="2" charset="-122"/>
              </a:rPr>
              <a:t>625 PaD. </a:t>
            </a:r>
            <a:r>
              <a:rPr lang="zh-CN" sz="2400" b="0">
                <a:ea typeface="宋体" panose="02010600030101010101" pitchFamily="2" charset="-122"/>
              </a:rPr>
              <a:t>跑完全程小敏受到的重力做的功是</a:t>
            </a:r>
            <a:r>
              <a:rPr lang="en-US" sz="2400" b="0">
                <a:latin typeface="Times New Roman" panose="02020603050405020304" pitchFamily="18" charset="0"/>
                <a:ea typeface="宋体" panose="02010600030101010101" pitchFamily="2" charset="-122"/>
              </a:rPr>
              <a:t>4×10</a:t>
            </a:r>
            <a:r>
              <a:rPr lang="en-US" sz="2400" b="0" baseline="30000">
                <a:latin typeface="Times New Roman" panose="02020603050405020304" pitchFamily="18" charset="0"/>
                <a:ea typeface="宋体" panose="02010600030101010101" pitchFamily="2" charset="-122"/>
              </a:rPr>
              <a:t>5</a:t>
            </a:r>
            <a:r>
              <a:rPr lang="en-US" sz="2400" b="0">
                <a:latin typeface="Times New Roman" panose="02020603050405020304" pitchFamily="18" charset="0"/>
                <a:ea typeface="宋体" panose="02010600030101010101" pitchFamily="2" charset="-122"/>
              </a:rPr>
              <a:t> J</a:t>
            </a:r>
            <a:endParaRPr lang="zh-CN" altLang="en-US"/>
          </a:p>
        </p:txBody>
      </p:sp>
      <p:pic>
        <p:nvPicPr>
          <p:cNvPr id="2" name="图片 -2147482368"/>
          <p:cNvPicPr>
            <a:picLocks noChangeAspect="1"/>
          </p:cNvPicPr>
          <p:nvPr/>
        </p:nvPicPr>
        <p:blipFill>
          <a:blip r:embed="rId1"/>
          <a:stretch>
            <a:fillRect/>
          </a:stretch>
        </p:blipFill>
        <p:spPr>
          <a:xfrm>
            <a:off x="7800658" y="3105785"/>
            <a:ext cx="2951480" cy="1934210"/>
          </a:xfrm>
          <a:prstGeom prst="rect">
            <a:avLst/>
          </a:prstGeom>
          <a:noFill/>
          <a:ln w="9525">
            <a:noFill/>
          </a:ln>
        </p:spPr>
      </p:pic>
      <p:sp>
        <p:nvSpPr>
          <p:cNvPr id="3" name="矩形 2"/>
          <p:cNvSpPr/>
          <p:nvPr/>
        </p:nvSpPr>
        <p:spPr>
          <a:xfrm>
            <a:off x="8912884" y="5412581"/>
            <a:ext cx="1088390" cy="368300"/>
          </a:xfrm>
          <a:prstGeom prst="rect">
            <a:avLst/>
          </a:prstGeom>
        </p:spPr>
        <p:txBody>
          <a:bodyPr wrap="none">
            <a:spAutoFit/>
          </a:bodyPr>
          <a:p>
            <a:r>
              <a:rPr lang="zh-CN" altLang="zh-CN" dirty="0"/>
              <a:t>第</a:t>
            </a:r>
            <a:r>
              <a:rPr lang="en-US" altLang="zh-CN" dirty="0">
                <a:latin typeface="Times New Roman" panose="02020603050405020304" pitchFamily="18" charset="0"/>
                <a:cs typeface="Times New Roman" panose="02020603050405020304" pitchFamily="18" charset="0"/>
              </a:rPr>
              <a:t>11</a:t>
            </a:r>
            <a:r>
              <a:rPr lang="zh-CN" altLang="zh-CN" dirty="0"/>
              <a:t>题图</a:t>
            </a:r>
            <a:endParaRPr lang="zh-CN" altLang="en-US" dirty="0"/>
          </a:p>
        </p:txBody>
      </p:sp>
      <p:sp>
        <p:nvSpPr>
          <p:cNvPr id="4" name="文本框 3"/>
          <p:cNvSpPr txBox="1"/>
          <p:nvPr/>
        </p:nvSpPr>
        <p:spPr>
          <a:xfrm>
            <a:off x="6396038" y="2748280"/>
            <a:ext cx="125349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A</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14438" y="1320800"/>
            <a:ext cx="9507220" cy="452310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12. </a:t>
            </a:r>
            <a:r>
              <a:rPr lang="en-US" sz="2400" b="0">
                <a:latin typeface="Times New Roman" panose="02020603050405020304" pitchFamily="18" charset="0"/>
                <a:ea typeface="黑体" panose="02010609060101010101" pitchFamily="49"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2017省卷6题3分</a:t>
            </a:r>
            <a:r>
              <a:rPr lang="en-US" sz="2400" b="0">
                <a:latin typeface="Times New Roman" panose="02020603050405020304" pitchFamily="18" charset="0"/>
                <a:ea typeface="黑体" panose="02010609060101010101" pitchFamily="49" charset="-122"/>
              </a:rPr>
              <a:t>)</a:t>
            </a:r>
            <a:r>
              <a:rPr lang="zh-CN" sz="2400" b="0">
                <a:ea typeface="宋体" panose="02010600030101010101" pitchFamily="2" charset="-122"/>
              </a:rPr>
              <a:t>妈妈与小明进行爬山比赛，他们选择的起点、路径和终点都相同，全程设为匀速运动．妈妈的体重是小明的</a:t>
            </a: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倍，妈妈所用的时间是小明的</a:t>
            </a:r>
            <a:r>
              <a:rPr lang="en-US" sz="2400" b="0">
                <a:latin typeface="Times New Roman" panose="02020603050405020304" pitchFamily="18" charset="0"/>
                <a:ea typeface="宋体" panose="02010600030101010101" pitchFamily="2" charset="-122"/>
              </a:rPr>
              <a:t>3</a:t>
            </a:r>
            <a:r>
              <a:rPr lang="zh-CN" sz="2400" b="0">
                <a:ea typeface="宋体" panose="02010600030101010101" pitchFamily="2" charset="-122"/>
              </a:rPr>
              <a:t>倍，若妈妈克服自身重力做功为</a:t>
            </a:r>
            <a:r>
              <a:rPr lang="en-US" sz="2400" b="0" i="1">
                <a:latin typeface="Times New Roman" panose="02020603050405020304" pitchFamily="18" charset="0"/>
                <a:ea typeface="宋体" panose="02010600030101010101" pitchFamily="2" charset="-122"/>
              </a:rPr>
              <a:t>W</a:t>
            </a:r>
            <a:r>
              <a:rPr lang="en-US" sz="2400" b="0" baseline="-25000">
                <a:latin typeface="Times New Roman" panose="02020603050405020304" pitchFamily="18" charset="0"/>
                <a:ea typeface="宋体" panose="02010600030101010101" pitchFamily="2" charset="-122"/>
              </a:rPr>
              <a:t>1</a:t>
            </a:r>
            <a:r>
              <a:rPr lang="zh-CN" sz="2400" b="0">
                <a:ea typeface="宋体" panose="02010600030101010101" pitchFamily="2" charset="-122"/>
              </a:rPr>
              <a:t>、功率为</a:t>
            </a:r>
            <a:r>
              <a:rPr lang="en-US" sz="2400" b="0" i="1">
                <a:latin typeface="Times New Roman" panose="02020603050405020304" pitchFamily="18" charset="0"/>
                <a:ea typeface="宋体" panose="02010600030101010101" pitchFamily="2" charset="-122"/>
              </a:rPr>
              <a:t>P</a:t>
            </a:r>
            <a:r>
              <a:rPr lang="en-US" sz="2400" b="0" baseline="-25000">
                <a:latin typeface="Times New Roman" panose="02020603050405020304" pitchFamily="18" charset="0"/>
                <a:ea typeface="宋体" panose="02010600030101010101" pitchFamily="2" charset="-122"/>
              </a:rPr>
              <a:t>1</a:t>
            </a:r>
            <a:r>
              <a:rPr lang="zh-CN" sz="2400" b="0">
                <a:ea typeface="宋体" panose="02010600030101010101" pitchFamily="2" charset="-122"/>
              </a:rPr>
              <a:t>，小明克服自身重力做功为</a:t>
            </a:r>
            <a:r>
              <a:rPr lang="en-US" sz="2400" b="0" i="1">
                <a:latin typeface="Times New Roman" panose="02020603050405020304" pitchFamily="18" charset="0"/>
                <a:ea typeface="宋体" panose="02010600030101010101" pitchFamily="2" charset="-122"/>
              </a:rPr>
              <a:t>W</a:t>
            </a:r>
            <a:r>
              <a:rPr lang="en-US" sz="2400" b="0" baseline="-25000">
                <a:latin typeface="Times New Roman" panose="02020603050405020304" pitchFamily="18" charset="0"/>
                <a:ea typeface="宋体" panose="02010600030101010101" pitchFamily="2" charset="-122"/>
              </a:rPr>
              <a:t>2</a:t>
            </a:r>
            <a:r>
              <a:rPr lang="zh-CN" sz="2400" b="0">
                <a:ea typeface="宋体" panose="02010600030101010101" pitchFamily="2" charset="-122"/>
              </a:rPr>
              <a:t>、功率为</a:t>
            </a:r>
            <a:r>
              <a:rPr lang="en-US" sz="2400" b="0" i="1">
                <a:latin typeface="Times New Roman" panose="02020603050405020304" pitchFamily="18" charset="0"/>
                <a:ea typeface="宋体" panose="02010600030101010101" pitchFamily="2" charset="-122"/>
              </a:rPr>
              <a:t>P</a:t>
            </a:r>
            <a:r>
              <a:rPr lang="en-US" sz="2400" b="0" baseline="-25000">
                <a:latin typeface="Times New Roman" panose="02020603050405020304" pitchFamily="18" charset="0"/>
                <a:ea typeface="宋体" panose="02010600030101010101" pitchFamily="2" charset="-122"/>
              </a:rPr>
              <a:t>2</a:t>
            </a:r>
            <a:r>
              <a:rPr lang="zh-CN" sz="2400" b="0">
                <a:ea typeface="宋体" panose="02010600030101010101" pitchFamily="2" charset="-122"/>
              </a:rPr>
              <a:t>，则下列关系正确的是</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　　</a:t>
            </a:r>
            <a:r>
              <a:rPr lang="en-US" sz="2400" b="0">
                <a:latin typeface="Times New Roman" panose="02020603050405020304" pitchFamily="18" charset="0"/>
                <a:ea typeface="宋体" panose="02010600030101010101" pitchFamily="2" charset="-122"/>
              </a:rPr>
              <a:t>)A. </a:t>
            </a:r>
            <a:r>
              <a:rPr lang="en-US" sz="2400" b="0" i="1">
                <a:latin typeface="Times New Roman" panose="02020603050405020304" pitchFamily="18" charset="0"/>
                <a:ea typeface="宋体" panose="02010600030101010101" pitchFamily="2" charset="-122"/>
              </a:rPr>
              <a:t>W</a:t>
            </a:r>
            <a:r>
              <a:rPr lang="en-US" sz="2400" b="0" baseline="-25000">
                <a:latin typeface="Times New Roman" panose="02020603050405020304" pitchFamily="18" charset="0"/>
                <a:ea typeface="宋体" panose="02010600030101010101" pitchFamily="2" charset="-122"/>
              </a:rPr>
              <a:t>1</a:t>
            </a:r>
            <a:r>
              <a:rPr lang="en-US" sz="2400" b="0">
                <a:latin typeface="Times New Roman" panose="02020603050405020304" pitchFamily="18" charset="0"/>
                <a:ea typeface="宋体" panose="02010600030101010101" pitchFamily="2" charset="-122"/>
              </a:rPr>
              <a:t>∶</a:t>
            </a:r>
            <a:r>
              <a:rPr lang="en-US" sz="2400" b="0" i="1">
                <a:latin typeface="Times New Roman" panose="02020603050405020304" pitchFamily="18" charset="0"/>
                <a:ea typeface="宋体" panose="02010600030101010101" pitchFamily="2" charset="-122"/>
              </a:rPr>
              <a:t>W</a:t>
            </a:r>
            <a:r>
              <a:rPr lang="en-US" sz="2400" b="0" baseline="-25000">
                <a:latin typeface="Times New Roman" panose="02020603050405020304" pitchFamily="18" charset="0"/>
                <a:ea typeface="宋体" panose="02010600030101010101" pitchFamily="2" charset="-122"/>
              </a:rPr>
              <a:t>2</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1∶1  </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B. </a:t>
            </a:r>
            <a:r>
              <a:rPr lang="en-US" sz="2400" b="0" i="1">
                <a:latin typeface="Times New Roman" panose="02020603050405020304" pitchFamily="18" charset="0"/>
                <a:ea typeface="宋体" panose="02010600030101010101" pitchFamily="2" charset="-122"/>
              </a:rPr>
              <a:t>W</a:t>
            </a:r>
            <a:r>
              <a:rPr lang="en-US" sz="2400" b="0" baseline="-25000">
                <a:latin typeface="Times New Roman" panose="02020603050405020304" pitchFamily="18" charset="0"/>
                <a:ea typeface="宋体" panose="02010600030101010101" pitchFamily="2" charset="-122"/>
              </a:rPr>
              <a:t>1</a:t>
            </a:r>
            <a:r>
              <a:rPr lang="en-US" sz="2400" b="0">
                <a:latin typeface="Times New Roman" panose="02020603050405020304" pitchFamily="18" charset="0"/>
                <a:ea typeface="宋体" panose="02010600030101010101" pitchFamily="2" charset="-122"/>
              </a:rPr>
              <a:t>∶</a:t>
            </a:r>
            <a:r>
              <a:rPr lang="en-US" sz="2400" b="0" i="1">
                <a:latin typeface="Times New Roman" panose="02020603050405020304" pitchFamily="18" charset="0"/>
                <a:ea typeface="宋体" panose="02010600030101010101" pitchFamily="2" charset="-122"/>
              </a:rPr>
              <a:t>W</a:t>
            </a:r>
            <a:r>
              <a:rPr lang="en-US" sz="2400" b="0" baseline="-25000">
                <a:latin typeface="Times New Roman" panose="02020603050405020304" pitchFamily="18" charset="0"/>
                <a:ea typeface="宋体" panose="02010600030101010101" pitchFamily="2" charset="-122"/>
              </a:rPr>
              <a:t>2</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2∶3  </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C. </a:t>
            </a:r>
            <a:r>
              <a:rPr lang="en-US" sz="2400" b="0" i="1">
                <a:latin typeface="Times New Roman" panose="02020603050405020304" pitchFamily="18" charset="0"/>
                <a:ea typeface="宋体" panose="02010600030101010101" pitchFamily="2" charset="-122"/>
              </a:rPr>
              <a:t>P</a:t>
            </a:r>
            <a:r>
              <a:rPr lang="en-US" sz="2400" b="0" baseline="-25000">
                <a:latin typeface="Times New Roman" panose="02020603050405020304" pitchFamily="18" charset="0"/>
                <a:ea typeface="宋体" panose="02010600030101010101" pitchFamily="2" charset="-122"/>
              </a:rPr>
              <a:t>1</a:t>
            </a:r>
            <a:r>
              <a:rPr lang="en-US" sz="2400" b="0">
                <a:latin typeface="Times New Roman" panose="02020603050405020304" pitchFamily="18" charset="0"/>
                <a:ea typeface="宋体" panose="02010600030101010101" pitchFamily="2" charset="-122"/>
              </a:rPr>
              <a:t>∶</a:t>
            </a:r>
            <a:r>
              <a:rPr lang="en-US" sz="2400" b="0" i="1">
                <a:latin typeface="Times New Roman" panose="02020603050405020304" pitchFamily="18" charset="0"/>
                <a:ea typeface="宋体" panose="02010600030101010101" pitchFamily="2" charset="-122"/>
              </a:rPr>
              <a:t>P</a:t>
            </a:r>
            <a:r>
              <a:rPr lang="en-US" sz="2400" b="0" baseline="-25000">
                <a:latin typeface="Times New Roman" panose="02020603050405020304" pitchFamily="18" charset="0"/>
                <a:ea typeface="宋体" panose="02010600030101010101" pitchFamily="2" charset="-122"/>
              </a:rPr>
              <a:t>2</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1∶1  </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D. </a:t>
            </a:r>
            <a:r>
              <a:rPr lang="en-US" sz="2400" b="0" i="1">
                <a:latin typeface="Times New Roman" panose="02020603050405020304" pitchFamily="18" charset="0"/>
                <a:ea typeface="宋体" panose="02010600030101010101" pitchFamily="2" charset="-122"/>
              </a:rPr>
              <a:t>P</a:t>
            </a:r>
            <a:r>
              <a:rPr lang="en-US" sz="2400" b="0" baseline="-25000">
                <a:latin typeface="Times New Roman" panose="02020603050405020304" pitchFamily="18" charset="0"/>
                <a:ea typeface="宋体" panose="02010600030101010101" pitchFamily="2" charset="-122"/>
              </a:rPr>
              <a:t>1</a:t>
            </a:r>
            <a:r>
              <a:rPr lang="en-US" sz="2400" b="0">
                <a:latin typeface="Times New Roman" panose="02020603050405020304" pitchFamily="18" charset="0"/>
                <a:ea typeface="宋体" panose="02010600030101010101" pitchFamily="2" charset="-122"/>
              </a:rPr>
              <a:t>∶</a:t>
            </a:r>
            <a:r>
              <a:rPr lang="en-US" sz="2400" b="0" i="1">
                <a:latin typeface="Times New Roman" panose="02020603050405020304" pitchFamily="18" charset="0"/>
                <a:ea typeface="宋体" panose="02010600030101010101" pitchFamily="2" charset="-122"/>
              </a:rPr>
              <a:t>P</a:t>
            </a:r>
            <a:r>
              <a:rPr lang="en-US" sz="2400" b="0" baseline="-25000">
                <a:latin typeface="Times New Roman" panose="02020603050405020304" pitchFamily="18" charset="0"/>
                <a:ea typeface="宋体" panose="02010600030101010101" pitchFamily="2" charset="-122"/>
              </a:rPr>
              <a:t>2</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2∶3</a:t>
            </a:r>
            <a:endParaRPr lang="zh-CN" altLang="en-US"/>
          </a:p>
        </p:txBody>
      </p:sp>
      <p:sp>
        <p:nvSpPr>
          <p:cNvPr id="2" name="文本框 1"/>
          <p:cNvSpPr txBox="1"/>
          <p:nvPr/>
        </p:nvSpPr>
        <p:spPr>
          <a:xfrm>
            <a:off x="9766618" y="3117850"/>
            <a:ext cx="85153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D</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43953" y="982980"/>
            <a:ext cx="9577705" cy="507746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13. </a:t>
            </a:r>
            <a:r>
              <a:rPr lang="en-US" sz="2400" b="0">
                <a:latin typeface="Times New Roman" panose="02020603050405020304" pitchFamily="18" charset="0"/>
                <a:ea typeface="黑体" panose="02010609060101010101" pitchFamily="49"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2013省卷19题7分</a:t>
            </a:r>
            <a:r>
              <a:rPr lang="en-US" sz="2400" b="0">
                <a:latin typeface="Times New Roman" panose="02020603050405020304" pitchFamily="18" charset="0"/>
                <a:ea typeface="黑体" panose="02010609060101010101" pitchFamily="49" charset="-122"/>
              </a:rPr>
              <a:t>)</a:t>
            </a:r>
            <a:r>
              <a:rPr lang="zh-CN" sz="2400" b="0">
                <a:ea typeface="宋体" panose="02010600030101010101" pitchFamily="2" charset="-122"/>
              </a:rPr>
              <a:t>龙舟比赛是中国传统运动项目之一，如图，某队龙舟和运动员总质量为</a:t>
            </a:r>
            <a:r>
              <a:rPr lang="en-US" sz="2400" b="0">
                <a:latin typeface="Times New Roman" panose="02020603050405020304" pitchFamily="18" charset="0"/>
                <a:ea typeface="宋体" panose="02010600030101010101" pitchFamily="2" charset="-122"/>
              </a:rPr>
              <a:t>2.5×10</a:t>
            </a:r>
            <a:r>
              <a:rPr lang="en-US" sz="2400" b="0" baseline="30000">
                <a:latin typeface="Times New Roman" panose="02020603050405020304" pitchFamily="18" charset="0"/>
                <a:ea typeface="宋体" panose="02010600030101010101" pitchFamily="2" charset="-122"/>
              </a:rPr>
              <a:t>3</a:t>
            </a:r>
            <a:r>
              <a:rPr lang="en-US" sz="2400" b="0">
                <a:latin typeface="Times New Roman" panose="02020603050405020304" pitchFamily="18" charset="0"/>
                <a:ea typeface="宋体" panose="02010600030101010101" pitchFamily="2" charset="-122"/>
              </a:rPr>
              <a:t> kg</a:t>
            </a:r>
            <a:r>
              <a:rPr lang="zh-CN" sz="2400" b="0">
                <a:ea typeface="宋体" panose="02010600030101010101" pitchFamily="2" charset="-122"/>
              </a:rPr>
              <a:t>，在一次龙舟赛上，该队以</a:t>
            </a:r>
            <a:r>
              <a:rPr lang="en-US" sz="2400" b="0">
                <a:latin typeface="Times New Roman" panose="02020603050405020304" pitchFamily="18" charset="0"/>
                <a:ea typeface="宋体" panose="02010600030101010101" pitchFamily="2" charset="-122"/>
              </a:rPr>
              <a:t>1 min 40 s</a:t>
            </a:r>
            <a:r>
              <a:rPr lang="zh-CN" sz="2400" b="0">
                <a:ea typeface="宋体" panose="02010600030101010101" pitchFamily="2" charset="-122"/>
              </a:rPr>
              <a:t>的成绩夺得</a:t>
            </a:r>
            <a:r>
              <a:rPr lang="en-US" sz="2400" b="0">
                <a:latin typeface="Times New Roman" panose="02020603050405020304" pitchFamily="18" charset="0"/>
                <a:ea typeface="宋体" panose="02010600030101010101" pitchFamily="2" charset="-122"/>
              </a:rPr>
              <a:t>500 m</a:t>
            </a:r>
            <a:r>
              <a:rPr lang="zh-CN" sz="2400" b="0">
                <a:ea typeface="宋体" panose="02010600030101010101" pitchFamily="2" charset="-122"/>
              </a:rPr>
              <a:t>比赛冠军．已知该龙舟在运动过程中受到的阻力是龙舟和运动员的总重力的</a:t>
            </a:r>
            <a:r>
              <a:rPr lang="en-US" sz="2400" b="0">
                <a:latin typeface="Times New Roman" panose="02020603050405020304" pitchFamily="18" charset="0"/>
                <a:ea typeface="宋体" panose="02010600030101010101" pitchFamily="2" charset="-122"/>
              </a:rPr>
              <a:t>0.12</a:t>
            </a:r>
            <a:r>
              <a:rPr lang="zh-CN" sz="2400" b="0">
                <a:ea typeface="宋体" panose="02010600030101010101" pitchFamily="2" charset="-122"/>
              </a:rPr>
              <a:t>倍．</a:t>
            </a:r>
            <a:r>
              <a:rPr lang="en-US" sz="2400" b="0">
                <a:latin typeface="Times New Roman" panose="02020603050405020304" pitchFamily="18" charset="0"/>
                <a:ea typeface="宋体" panose="02010600030101010101" pitchFamily="2" charset="-122"/>
              </a:rPr>
              <a:t>(1)</a:t>
            </a:r>
            <a:r>
              <a:rPr lang="zh-CN" sz="2400" b="0">
                <a:ea typeface="宋体" panose="02010600030101010101" pitchFamily="2" charset="-122"/>
              </a:rPr>
              <a:t>该队的龙舟在</a:t>
            </a:r>
            <a:r>
              <a:rPr lang="en-US" sz="2400" b="0">
                <a:latin typeface="Times New Roman" panose="02020603050405020304" pitchFamily="18" charset="0"/>
                <a:ea typeface="宋体" panose="02010600030101010101" pitchFamily="2" charset="-122"/>
              </a:rPr>
              <a:t>500 m</a:t>
            </a:r>
            <a:r>
              <a:rPr lang="zh-CN" sz="2400" b="0">
                <a:ea typeface="宋体" panose="02010600030101010101" pitchFamily="2" charset="-122"/>
              </a:rPr>
              <a:t>比赛过程中的平均速度</a:t>
            </a:r>
            <a:endParaRPr lang="zh-CN" sz="2400" b="0">
              <a:ea typeface="宋体" panose="02010600030101010101" pitchFamily="2" charset="-122"/>
            </a:endParaRPr>
          </a:p>
          <a:p>
            <a:pPr indent="0">
              <a:lnSpc>
                <a:spcPct val="150000"/>
              </a:lnSpc>
            </a:pPr>
            <a:r>
              <a:rPr lang="zh-CN" sz="2400" b="0">
                <a:ea typeface="宋体" panose="02010600030101010101" pitchFamily="2" charset="-122"/>
              </a:rPr>
              <a:t>是多少米</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秒？</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如果把在比赛过程中该队龙舟的运动看作</a:t>
            </a:r>
            <a:endParaRPr lang="zh-CN" sz="2400" b="0">
              <a:ea typeface="宋体" panose="02010600030101010101" pitchFamily="2" charset="-122"/>
            </a:endParaRPr>
          </a:p>
          <a:p>
            <a:pPr indent="0">
              <a:lnSpc>
                <a:spcPct val="150000"/>
              </a:lnSpc>
            </a:pPr>
            <a:r>
              <a:rPr lang="zh-CN" sz="2400" b="0">
                <a:ea typeface="宋体" panose="02010600030101010101" pitchFamily="2" charset="-122"/>
              </a:rPr>
              <a:t>匀速直线运动，求运动员在比赛过程中划船</a:t>
            </a:r>
            <a:endParaRPr lang="zh-CN" sz="2400" b="0">
              <a:ea typeface="宋体" panose="02010600030101010101" pitchFamily="2" charset="-122"/>
            </a:endParaRPr>
          </a:p>
          <a:p>
            <a:pPr indent="0">
              <a:lnSpc>
                <a:spcPct val="150000"/>
              </a:lnSpc>
            </a:pPr>
            <a:r>
              <a:rPr lang="zh-CN" sz="2400" b="0">
                <a:ea typeface="宋体" panose="02010600030101010101" pitchFamily="2" charset="-122"/>
              </a:rPr>
              <a:t>时的功率是多少千瓦？</a:t>
            </a:r>
            <a:r>
              <a:rPr lang="en-US" sz="2400" b="0">
                <a:latin typeface="Times New Roman" panose="02020603050405020304" pitchFamily="18" charset="0"/>
                <a:ea typeface="宋体" panose="02010600030101010101" pitchFamily="2" charset="-122"/>
              </a:rPr>
              <a:t>(</a:t>
            </a:r>
            <a:r>
              <a:rPr lang="en-US" sz="2400" b="0" i="1">
                <a:latin typeface="Times New Roman" panose="02020603050405020304" pitchFamily="18" charset="0"/>
                <a:ea typeface="宋体" panose="02010600030101010101" pitchFamily="2" charset="-122"/>
              </a:rPr>
              <a:t>g</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10 N/kg)</a:t>
            </a:r>
            <a:endParaRPr lang="zh-CN" altLang="en-US"/>
          </a:p>
        </p:txBody>
      </p:sp>
      <p:pic>
        <p:nvPicPr>
          <p:cNvPr id="2" name="图片 -2147482367"/>
          <p:cNvPicPr>
            <a:picLocks noChangeAspect="1"/>
          </p:cNvPicPr>
          <p:nvPr/>
        </p:nvPicPr>
        <p:blipFill>
          <a:blip r:embed="rId1"/>
          <a:stretch>
            <a:fillRect/>
          </a:stretch>
        </p:blipFill>
        <p:spPr>
          <a:xfrm>
            <a:off x="7614603" y="3343910"/>
            <a:ext cx="3357880" cy="2058035"/>
          </a:xfrm>
          <a:prstGeom prst="rect">
            <a:avLst/>
          </a:prstGeom>
          <a:noFill/>
          <a:ln w="9525">
            <a:noFill/>
          </a:ln>
        </p:spPr>
      </p:pic>
      <p:sp>
        <p:nvSpPr>
          <p:cNvPr id="3" name="矩形 2"/>
          <p:cNvSpPr/>
          <p:nvPr/>
        </p:nvSpPr>
        <p:spPr>
          <a:xfrm>
            <a:off x="8986544" y="5701506"/>
            <a:ext cx="1097280" cy="368300"/>
          </a:xfrm>
          <a:prstGeom prst="rect">
            <a:avLst/>
          </a:prstGeom>
        </p:spPr>
        <p:txBody>
          <a:bodyPr wrap="none">
            <a:spAutoFit/>
          </a:bodyPr>
          <a:p>
            <a:r>
              <a:rPr lang="zh-CN" altLang="zh-CN" dirty="0"/>
              <a:t>第</a:t>
            </a:r>
            <a:r>
              <a:rPr lang="en-US" altLang="zh-CN" dirty="0">
                <a:latin typeface="Times New Roman" panose="02020603050405020304" pitchFamily="18" charset="0"/>
                <a:cs typeface="Times New Roman" panose="02020603050405020304" pitchFamily="18" charset="0"/>
              </a:rPr>
              <a:t>13</a:t>
            </a:r>
            <a:r>
              <a:rPr lang="zh-CN" altLang="zh-CN" dirty="0"/>
              <a:t>题图</a:t>
            </a:r>
            <a:endParaRPr lang="zh-CN" altLang="en-US"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a:off x="1141730" y="2271395"/>
            <a:ext cx="10491153" cy="2773680"/>
            <a:chOff x="1390" y="2326"/>
            <a:chExt cx="16522" cy="4368"/>
          </a:xfrm>
        </p:grpSpPr>
        <p:sp>
          <p:nvSpPr>
            <p:cNvPr id="100" name="文本框 99"/>
            <p:cNvSpPr txBox="1"/>
            <p:nvPr/>
          </p:nvSpPr>
          <p:spPr>
            <a:xfrm>
              <a:off x="1390" y="2594"/>
              <a:ext cx="8000" cy="725"/>
            </a:xfrm>
            <a:prstGeom prst="rect">
              <a:avLst/>
            </a:prstGeom>
            <a:noFill/>
            <a:ln w="9525">
              <a:noFill/>
            </a:ln>
          </p:spPr>
          <p:txBody>
            <a:bodyPr>
              <a:spAutoFit/>
            </a:bodyPr>
            <a:p>
              <a:pPr indent="0"/>
              <a:r>
                <a:rPr lang="zh-CN" sz="2400" b="0">
                  <a:solidFill>
                    <a:srgbClr val="FF0000"/>
                  </a:solidFill>
                  <a:ea typeface="黑体" panose="02010609060101010101" pitchFamily="49" charset="-122"/>
                </a:rPr>
                <a:t>解：</a:t>
              </a:r>
              <a:r>
                <a:rPr lang="en-US" sz="2400" b="0">
                  <a:solidFill>
                    <a:srgbClr val="FF0000"/>
                  </a:solidFill>
                  <a:latin typeface="Times New Roman" panose="02020603050405020304" pitchFamily="18" charset="0"/>
                  <a:ea typeface="宋体" panose="02010600030101010101" pitchFamily="2" charset="-122"/>
                </a:rPr>
                <a:t>(1)</a:t>
              </a:r>
              <a:r>
                <a:rPr lang="zh-CN" sz="2400" b="0">
                  <a:solidFill>
                    <a:srgbClr val="FF0000"/>
                  </a:solidFill>
                  <a:ea typeface="宋体" panose="02010600030101010101" pitchFamily="2" charset="-122"/>
                </a:rPr>
                <a:t>划龙舟的平均速度为</a:t>
              </a:r>
              <a:endParaRPr lang="zh-CN" altLang="en-US"/>
            </a:p>
          </p:txBody>
        </p:sp>
        <p:pic>
          <p:nvPicPr>
            <p:cNvPr id="2" name="图片 1"/>
            <p:cNvPicPr>
              <a:picLocks noChangeAspect="1"/>
            </p:cNvPicPr>
            <p:nvPr/>
          </p:nvPicPr>
          <p:blipFill>
            <a:blip r:embed="rId1"/>
            <a:stretch>
              <a:fillRect/>
            </a:stretch>
          </p:blipFill>
          <p:spPr>
            <a:xfrm>
              <a:off x="7484" y="2326"/>
              <a:ext cx="8328" cy="1260"/>
            </a:xfrm>
            <a:prstGeom prst="rect">
              <a:avLst/>
            </a:prstGeom>
          </p:spPr>
        </p:pic>
        <p:sp>
          <p:nvSpPr>
            <p:cNvPr id="3" name="文本框 2"/>
            <p:cNvSpPr txBox="1"/>
            <p:nvPr/>
          </p:nvSpPr>
          <p:spPr>
            <a:xfrm>
              <a:off x="1518" y="3714"/>
              <a:ext cx="15801" cy="2761"/>
            </a:xfrm>
            <a:prstGeom prst="rect">
              <a:avLst/>
            </a:prstGeom>
            <a:noFill/>
            <a:ln w="9525">
              <a:noFill/>
            </a:ln>
          </p:spPr>
          <p:txBody>
            <a:bodyPr wrap="square">
              <a:spAutoFit/>
            </a:bodyPr>
            <a:p>
              <a:pPr indent="0">
                <a:lnSpc>
                  <a:spcPct val="150000"/>
                </a:lnSpc>
              </a:pPr>
              <a:r>
                <a:rPr lang="en-US" sz="2400" b="0">
                  <a:solidFill>
                    <a:srgbClr val="FF0000"/>
                  </a:solidFill>
                  <a:latin typeface="Times New Roman" panose="02020603050405020304" pitchFamily="18" charset="0"/>
                  <a:ea typeface="宋体" panose="02010600030101010101" pitchFamily="2" charset="-122"/>
                </a:rPr>
                <a:t>(2)</a:t>
              </a:r>
              <a:r>
                <a:rPr lang="zh-CN" sz="2400" b="0">
                  <a:solidFill>
                    <a:srgbClr val="FF0000"/>
                  </a:solidFill>
                  <a:ea typeface="宋体" panose="02010600030101010101" pitchFamily="2" charset="-122"/>
                </a:rPr>
                <a:t>龙舟做匀速直线运动，则划龙舟时的牵引力为</a:t>
              </a:r>
              <a:r>
                <a:rPr lang="en-US" sz="2400" b="0" i="1">
                  <a:solidFill>
                    <a:srgbClr val="FF0000"/>
                  </a:solidFill>
                  <a:latin typeface="Times New Roman" panose="02020603050405020304" pitchFamily="18" charset="0"/>
                  <a:ea typeface="宋体" panose="02010600030101010101" pitchFamily="2" charset="-122"/>
                </a:rPr>
                <a:t>F</a:t>
              </a:r>
              <a:r>
                <a:rPr lang="zh-CN" sz="2400" b="0">
                  <a:solidFill>
                    <a:srgbClr val="FF0000"/>
                  </a:solidFill>
                  <a:ea typeface="宋体" panose="02010600030101010101" pitchFamily="2" charset="-122"/>
                </a:rPr>
                <a:t>＝</a:t>
              </a:r>
              <a:r>
                <a:rPr lang="en-US" sz="2400" b="0" i="1">
                  <a:solidFill>
                    <a:srgbClr val="FF0000"/>
                  </a:solidFill>
                  <a:latin typeface="Times New Roman" panose="02020603050405020304" pitchFamily="18" charset="0"/>
                  <a:ea typeface="宋体" panose="02010600030101010101" pitchFamily="2" charset="-122"/>
                </a:rPr>
                <a:t>f</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0.12</a:t>
              </a:r>
              <a:r>
                <a:rPr lang="en-US" sz="2400" b="0" i="1">
                  <a:solidFill>
                    <a:srgbClr val="FF0000"/>
                  </a:solidFill>
                  <a:latin typeface="Times New Roman" panose="02020603050405020304" pitchFamily="18" charset="0"/>
                  <a:ea typeface="宋体" panose="02010600030101010101" pitchFamily="2" charset="-122"/>
                </a:rPr>
                <a:t>G</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0.12</a:t>
              </a:r>
              <a:r>
                <a:rPr lang="en-US" sz="2400" b="0" i="1">
                  <a:solidFill>
                    <a:srgbClr val="FF0000"/>
                  </a:solidFill>
                  <a:latin typeface="Times New Roman" panose="02020603050405020304" pitchFamily="18" charset="0"/>
                  <a:ea typeface="宋体" panose="02010600030101010101" pitchFamily="2" charset="-122"/>
                </a:rPr>
                <a:t>mg</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0.12×2.5×10</a:t>
              </a:r>
              <a:r>
                <a:rPr lang="en-US" sz="2400" b="0" baseline="30000">
                  <a:solidFill>
                    <a:srgbClr val="FF0000"/>
                  </a:solidFill>
                  <a:latin typeface="Times New Roman" panose="02020603050405020304" pitchFamily="18" charset="0"/>
                  <a:ea typeface="宋体" panose="02010600030101010101" pitchFamily="2" charset="-122"/>
                </a:rPr>
                <a:t>3</a:t>
              </a:r>
              <a:r>
                <a:rPr lang="en-US" sz="2400" b="0">
                  <a:solidFill>
                    <a:srgbClr val="FF0000"/>
                  </a:solidFill>
                  <a:latin typeface="Times New Roman" panose="02020603050405020304" pitchFamily="18" charset="0"/>
                  <a:ea typeface="宋体" panose="02010600030101010101" pitchFamily="2" charset="-122"/>
                </a:rPr>
                <a:t> kg×10 N/kg</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3×10</a:t>
              </a:r>
              <a:r>
                <a:rPr lang="en-US" sz="2400" b="0" baseline="30000">
                  <a:solidFill>
                    <a:srgbClr val="FF0000"/>
                  </a:solidFill>
                  <a:latin typeface="Times New Roman" panose="02020603050405020304" pitchFamily="18" charset="0"/>
                  <a:ea typeface="宋体" panose="02010600030101010101" pitchFamily="2" charset="-122"/>
                </a:rPr>
                <a:t>3</a:t>
              </a:r>
              <a:r>
                <a:rPr lang="en-US" sz="2400" b="0">
                  <a:solidFill>
                    <a:srgbClr val="FF0000"/>
                  </a:solidFill>
                  <a:latin typeface="Times New Roman" panose="02020603050405020304" pitchFamily="18" charset="0"/>
                  <a:ea typeface="宋体" panose="02010600030101010101" pitchFamily="2" charset="-122"/>
                </a:rPr>
                <a:t> N</a:t>
              </a:r>
              <a:r>
                <a:rPr lang="zh-CN" sz="2400" b="0">
                  <a:solidFill>
                    <a:srgbClr val="FF0000"/>
                  </a:solidFill>
                  <a:ea typeface="宋体" panose="02010600030101010101" pitchFamily="2" charset="-122"/>
                </a:rPr>
                <a:t>划龙舟的功率为</a:t>
              </a:r>
              <a:endParaRPr lang="zh-CN" altLang="en-US"/>
            </a:p>
          </p:txBody>
        </p:sp>
        <p:pic>
          <p:nvPicPr>
            <p:cNvPr id="4" name="图片 3"/>
            <p:cNvPicPr>
              <a:picLocks noChangeAspect="1"/>
            </p:cNvPicPr>
            <p:nvPr/>
          </p:nvPicPr>
          <p:blipFill>
            <a:blip r:embed="rId2"/>
            <a:stretch>
              <a:fillRect/>
            </a:stretch>
          </p:blipFill>
          <p:spPr>
            <a:xfrm>
              <a:off x="5254" y="5434"/>
              <a:ext cx="8328" cy="1260"/>
            </a:xfrm>
            <a:prstGeom prst="rect">
              <a:avLst/>
            </a:prstGeom>
          </p:spPr>
        </p:pic>
        <p:sp>
          <p:nvSpPr>
            <p:cNvPr id="5" name="文本框 4"/>
            <p:cNvSpPr txBox="1"/>
            <p:nvPr/>
          </p:nvSpPr>
          <p:spPr>
            <a:xfrm>
              <a:off x="12142" y="5637"/>
              <a:ext cx="5770" cy="72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1.5×10</a:t>
              </a:r>
              <a:r>
                <a:rPr lang="en-US" sz="2400" b="0" baseline="30000">
                  <a:solidFill>
                    <a:srgbClr val="FF0000"/>
                  </a:solidFill>
                  <a:latin typeface="Times New Roman" panose="02020603050405020304" pitchFamily="18" charset="0"/>
                  <a:ea typeface="宋体" panose="02010600030101010101" pitchFamily="2" charset="-122"/>
                </a:rPr>
                <a:t>4</a:t>
              </a:r>
              <a:r>
                <a:rPr lang="en-US" sz="2400" b="0">
                  <a:solidFill>
                    <a:srgbClr val="FF0000"/>
                  </a:solidFill>
                  <a:latin typeface="Times New Roman" panose="02020603050405020304" pitchFamily="18" charset="0"/>
                  <a:ea typeface="宋体" panose="02010600030101010101" pitchFamily="2" charset="-122"/>
                </a:rPr>
                <a:t> W</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15 kW</a:t>
              </a:r>
              <a:endParaRPr lang="zh-CN" altLang="en-US"/>
            </a:p>
          </p:txBody>
        </p:sp>
      </p:gr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62" name="组合 61"/>
          <p:cNvGrpSpPr/>
          <p:nvPr/>
        </p:nvGrpSpPr>
        <p:grpSpPr>
          <a:xfrm>
            <a:off x="3054668" y="1116418"/>
            <a:ext cx="6281420" cy="645039"/>
            <a:chOff x="4741" y="1321"/>
            <a:chExt cx="9592" cy="1231"/>
          </a:xfrm>
        </p:grpSpPr>
        <p:pic>
          <p:nvPicPr>
            <p:cNvPr id="45063" name="图片 62" descr="2020试题研究版式22"/>
            <p:cNvPicPr>
              <a:picLocks noChangeAspect="1"/>
            </p:cNvPicPr>
            <p:nvPr/>
          </p:nvPicPr>
          <p:blipFill>
            <a:blip r:embed="rId1"/>
            <a:stretch>
              <a:fillRect/>
            </a:stretch>
          </p:blipFill>
          <p:spPr>
            <a:xfrm>
              <a:off x="4741" y="1379"/>
              <a:ext cx="9592" cy="1134"/>
            </a:xfrm>
            <a:prstGeom prst="rect">
              <a:avLst/>
            </a:prstGeom>
            <a:noFill/>
            <a:ln w="9525">
              <a:noFill/>
            </a:ln>
          </p:spPr>
        </p:pic>
        <p:sp>
          <p:nvSpPr>
            <p:cNvPr id="45064" name="文本框 63"/>
            <p:cNvSpPr txBox="1"/>
            <p:nvPr/>
          </p:nvSpPr>
          <p:spPr>
            <a:xfrm>
              <a:off x="5798" y="1321"/>
              <a:ext cx="7828" cy="1231"/>
            </a:xfrm>
            <a:prstGeom prst="rect">
              <a:avLst/>
            </a:prstGeom>
            <a:noFill/>
            <a:ln w="9525">
              <a:noFill/>
            </a:ln>
          </p:spPr>
          <p:txBody>
            <a:bodyPr anchor="t">
              <a:spAutoFit/>
            </a:bodyPr>
            <a:lstStyle/>
            <a:p>
              <a:pPr algn="ctr"/>
              <a:r>
                <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知识精讲</a:t>
              </a:r>
              <a:endPar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grpSp>
      <p:grpSp>
        <p:nvGrpSpPr>
          <p:cNvPr id="2" name="组合 1"/>
          <p:cNvGrpSpPr/>
          <p:nvPr/>
        </p:nvGrpSpPr>
        <p:grpSpPr>
          <a:xfrm>
            <a:off x="658496" y="2037080"/>
            <a:ext cx="10838815" cy="600075"/>
            <a:chOff x="921" y="2643"/>
            <a:chExt cx="17069" cy="945"/>
          </a:xfrm>
        </p:grpSpPr>
        <p:pic>
          <p:nvPicPr>
            <p:cNvPr id="39" name="图片 38" descr="9"/>
            <p:cNvPicPr>
              <a:picLocks noChangeAspect="1"/>
            </p:cNvPicPr>
            <p:nvPr/>
          </p:nvPicPr>
          <p:blipFill>
            <a:blip r:embed="rId2"/>
            <a:srcRect t="9970" r="29594" b="6445"/>
            <a:stretch>
              <a:fillRect/>
            </a:stretch>
          </p:blipFill>
          <p:spPr>
            <a:xfrm>
              <a:off x="921" y="2643"/>
              <a:ext cx="17069" cy="896"/>
            </a:xfrm>
            <a:prstGeom prst="rect">
              <a:avLst/>
            </a:prstGeom>
          </p:spPr>
        </p:pic>
        <p:sp>
          <p:nvSpPr>
            <p:cNvPr id="45079" name="文本框 78"/>
            <p:cNvSpPr txBox="1"/>
            <p:nvPr/>
          </p:nvSpPr>
          <p:spPr>
            <a:xfrm>
              <a:off x="2711" y="2717"/>
              <a:ext cx="3434" cy="871"/>
            </a:xfrm>
            <a:prstGeom prst="rect">
              <a:avLst/>
            </a:prstGeom>
            <a:noFill/>
            <a:ln w="9525">
              <a:noFill/>
            </a:ln>
          </p:spPr>
          <p:txBody>
            <a:bodyPr anchor="t">
              <a:spAutoFit/>
            </a:bodyPr>
            <a:lstStyle/>
            <a:p>
              <a:pPr algn="l"/>
              <a:r>
                <a:rPr lang="zh-CN" altLang="en-US" sz="3000" b="1" dirty="0">
                  <a:solidFill>
                    <a:prstClr val="black"/>
                  </a:solidFill>
                  <a:latin typeface="黑体" panose="02010609060101010101" pitchFamily="49" charset="-122"/>
                  <a:ea typeface="黑体" panose="02010609060101010101" pitchFamily="49" charset="-122"/>
                </a:rPr>
                <a:t>考点清单</a:t>
              </a:r>
              <a:endParaRPr lang="zh-CN" altLang="en-US" sz="3000" b="1" dirty="0">
                <a:solidFill>
                  <a:prstClr val="black"/>
                </a:solidFill>
                <a:latin typeface="黑体" panose="02010609060101010101" pitchFamily="49" charset="-122"/>
                <a:ea typeface="黑体" panose="02010609060101010101" pitchFamily="49" charset="-122"/>
              </a:endParaRPr>
            </a:p>
          </p:txBody>
        </p:sp>
      </p:grpSp>
      <p:sp>
        <p:nvSpPr>
          <p:cNvPr id="100" name="文本框 99"/>
          <p:cNvSpPr txBox="1"/>
          <p:nvPr/>
        </p:nvSpPr>
        <p:spPr>
          <a:xfrm>
            <a:off x="614998" y="2979420"/>
            <a:ext cx="11021695" cy="2861310"/>
          </a:xfrm>
          <a:prstGeom prst="rect">
            <a:avLst/>
          </a:prstGeom>
          <a:noFill/>
          <a:ln w="9525">
            <a:noFill/>
          </a:ln>
        </p:spPr>
        <p:txBody>
          <a:bodyPr wrap="square">
            <a:spAutoFit/>
          </a:bodyPr>
          <a:p>
            <a:pPr indent="0">
              <a:lnSpc>
                <a:spcPct val="150000"/>
              </a:lnSpc>
            </a:pPr>
            <a:r>
              <a:rPr lang="zh-CN" sz="2400" b="0">
                <a:latin typeface="黑体" panose="02010609060101010101" pitchFamily="49" charset="-122"/>
                <a:ea typeface="黑体" panose="02010609060101010101" pitchFamily="49" charset="-122"/>
              </a:rPr>
              <a:t>一、功</a:t>
            </a:r>
            <a:r>
              <a:rPr lang="en-US" sz="2400" b="0">
                <a:latin typeface="Times New Roman" panose="02020603050405020304" pitchFamily="18" charset="0"/>
                <a:ea typeface="宋体" panose="02010600030101010101" pitchFamily="2" charset="-122"/>
                <a:cs typeface="Times New Roman" panose="02020603050405020304" pitchFamily="18" charset="0"/>
              </a:rPr>
              <a:t>1.</a:t>
            </a:r>
            <a:r>
              <a:rPr lang="zh-CN" sz="2400" b="0">
                <a:ea typeface="宋体" panose="02010600030101010101" pitchFamily="2" charset="-122"/>
              </a:rPr>
              <a:t>定义：通常而言，如果一个</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作用在物体上，物体在这个</a:t>
            </a:r>
            <a:r>
              <a:rPr lang="en-US" sz="2400">
                <a:latin typeface="Times New Roman" panose="02020603050405020304" pitchFamily="18" charset="0"/>
                <a:ea typeface="宋体" panose="02010600030101010101" pitchFamily="2" charset="-122"/>
                <a:sym typeface="+mn-ea"/>
              </a:rPr>
              <a:t>___________</a:t>
            </a:r>
            <a:r>
              <a:rPr lang="zh-CN" sz="2400" b="0">
                <a:ea typeface="宋体" panose="02010600030101010101" pitchFamily="2" charset="-122"/>
              </a:rPr>
              <a:t>上移动了一段距离，就说这个力对物体做了功</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2.</a:t>
            </a:r>
            <a:r>
              <a:rPr lang="zh-CN" sz="2400" b="0">
                <a:ea typeface="宋体" panose="02010600030101010101" pitchFamily="2" charset="-122"/>
              </a:rPr>
              <a:t>做功的两个必要因素：一个是作用在物体上的</a:t>
            </a:r>
            <a:r>
              <a:rPr lang="en-US" sz="2400">
                <a:latin typeface="Times New Roman" panose="02020603050405020304" pitchFamily="18" charset="0"/>
                <a:ea typeface="宋体" panose="02010600030101010101" pitchFamily="2" charset="-122"/>
                <a:sym typeface="+mn-ea"/>
              </a:rPr>
              <a:t>________</a:t>
            </a:r>
            <a:r>
              <a:rPr lang="zh-CN" sz="2400" b="0">
                <a:ea typeface="宋体" panose="02010600030101010101" pitchFamily="2" charset="-122"/>
              </a:rPr>
              <a:t>；另一个是物体在这个</a:t>
            </a:r>
            <a:r>
              <a:rPr lang="en-US" sz="2400">
                <a:latin typeface="Times New Roman" panose="02020603050405020304" pitchFamily="18" charset="0"/>
                <a:ea typeface="宋体" panose="02010600030101010101" pitchFamily="2" charset="-122"/>
                <a:sym typeface="+mn-ea"/>
              </a:rPr>
              <a:t>________</a:t>
            </a:r>
            <a:r>
              <a:rPr lang="zh-CN" sz="2400" b="0">
                <a:ea typeface="宋体" panose="02010600030101010101" pitchFamily="2" charset="-122"/>
              </a:rPr>
              <a:t>的方向上移动了</a:t>
            </a:r>
            <a:r>
              <a:rPr lang="en-US" sz="2400">
                <a:latin typeface="Times New Roman" panose="02020603050405020304" pitchFamily="18" charset="0"/>
                <a:ea typeface="宋体" panose="02010600030101010101" pitchFamily="2" charset="-122"/>
                <a:sym typeface="+mn-ea"/>
              </a:rPr>
              <a:t>________</a:t>
            </a:r>
            <a:r>
              <a:rPr lang="en-US" sz="2400" b="0">
                <a:latin typeface="Times New Roman" panose="02020603050405020304" pitchFamily="18" charset="0"/>
                <a:ea typeface="宋体" panose="02010600030101010101" pitchFamily="2" charset="-122"/>
              </a:rPr>
              <a:t>.</a:t>
            </a:r>
            <a:endParaRPr lang="zh-CN" altLang="en-US"/>
          </a:p>
        </p:txBody>
      </p:sp>
      <p:sp>
        <p:nvSpPr>
          <p:cNvPr id="6" name="文本框 5"/>
          <p:cNvSpPr txBox="1"/>
          <p:nvPr/>
        </p:nvSpPr>
        <p:spPr>
          <a:xfrm>
            <a:off x="4861878" y="3665220"/>
            <a:ext cx="9321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力</a:t>
            </a:r>
            <a:endParaRPr lang="zh-CN" altLang="en-US"/>
          </a:p>
        </p:txBody>
      </p:sp>
      <p:sp>
        <p:nvSpPr>
          <p:cNvPr id="7" name="文本框 6"/>
          <p:cNvSpPr txBox="1"/>
          <p:nvPr/>
        </p:nvSpPr>
        <p:spPr>
          <a:xfrm>
            <a:off x="9569133" y="3665220"/>
            <a:ext cx="20726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力的方向</a:t>
            </a:r>
            <a:endParaRPr lang="zh-CN" altLang="en-US"/>
          </a:p>
        </p:txBody>
      </p:sp>
      <p:sp>
        <p:nvSpPr>
          <p:cNvPr id="8" name="文本框 7"/>
          <p:cNvSpPr txBox="1"/>
          <p:nvPr/>
        </p:nvSpPr>
        <p:spPr>
          <a:xfrm>
            <a:off x="7318058" y="4756150"/>
            <a:ext cx="10661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力</a:t>
            </a:r>
            <a:endParaRPr lang="zh-CN" altLang="en-US"/>
          </a:p>
        </p:txBody>
      </p:sp>
      <p:sp>
        <p:nvSpPr>
          <p:cNvPr id="9" name="文本框 8"/>
          <p:cNvSpPr txBox="1"/>
          <p:nvPr/>
        </p:nvSpPr>
        <p:spPr>
          <a:xfrm>
            <a:off x="1059498" y="5288280"/>
            <a:ext cx="10661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力</a:t>
            </a:r>
            <a:endParaRPr lang="zh-CN" altLang="en-US"/>
          </a:p>
        </p:txBody>
      </p:sp>
      <p:sp>
        <p:nvSpPr>
          <p:cNvPr id="11" name="文本框 10"/>
          <p:cNvSpPr txBox="1"/>
          <p:nvPr/>
        </p:nvSpPr>
        <p:spPr>
          <a:xfrm>
            <a:off x="4271963" y="5308600"/>
            <a:ext cx="12534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距离</a:t>
            </a:r>
            <a:endParaRPr lang="zh-CN" altLang="en-US"/>
          </a:p>
        </p:txBody>
      </p:sp>
      <p:sp>
        <p:nvSpPr>
          <p:cNvPr id="3" name="流程图: 终止 2">
            <a:hlinkClick r:id="rId3" action="ppaction://hlinksldjump"/>
          </p:cNvPr>
          <p:cNvSpPr/>
          <p:nvPr/>
        </p:nvSpPr>
        <p:spPr>
          <a:xfrm>
            <a:off x="9383078" y="562419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91553" y="1570355"/>
            <a:ext cx="10046970" cy="396938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3.</a:t>
            </a:r>
            <a:r>
              <a:rPr lang="zh-CN" sz="2400" b="0">
                <a:ea typeface="宋体" panose="02010600030101010101" pitchFamily="2" charset="-122"/>
              </a:rPr>
              <a:t>不做功的三种情况</a:t>
            </a:r>
            <a:endParaRPr lang="zh-CN" sz="2400" b="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a.</a:t>
            </a:r>
            <a:r>
              <a:rPr lang="zh-CN" sz="2400" b="0">
                <a:ea typeface="宋体" panose="02010600030101010101" pitchFamily="2" charset="-122"/>
              </a:rPr>
              <a:t>物体受到力的作用但在力的方向上没有移动距离</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例如：推而未动、搬而未起</a:t>
            </a:r>
            <a:r>
              <a:rPr lang="en-US" sz="2400" b="0">
                <a:latin typeface="Times New Roman" panose="02020603050405020304" pitchFamily="18" charset="0"/>
                <a:ea typeface="宋体" panose="02010600030101010101" pitchFamily="2" charset="-122"/>
              </a:rPr>
              <a:t>.b.</a:t>
            </a:r>
            <a:r>
              <a:rPr lang="zh-CN" sz="2400" b="0">
                <a:ea typeface="宋体" panose="02010600030101010101" pitchFamily="2" charset="-122"/>
              </a:rPr>
              <a:t>物体不受力，由于惯性而运动，虽然通过了距离，但没有受到力的作用</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例如：踢出去的足球</a:t>
            </a:r>
            <a:r>
              <a:rPr lang="en-US" sz="2400" b="0">
                <a:latin typeface="Times New Roman" panose="02020603050405020304" pitchFamily="18" charset="0"/>
                <a:ea typeface="宋体" panose="02010600030101010101" pitchFamily="2" charset="-122"/>
              </a:rPr>
              <a:t>.c.</a:t>
            </a:r>
            <a:r>
              <a:rPr lang="zh-CN" sz="2400" b="0">
                <a:ea typeface="宋体" panose="02010600030101010101" pitchFamily="2" charset="-122"/>
              </a:rPr>
              <a:t>物体通过的距离跟它受力的方向垂直</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例如：人提水桶水平前进，提水桶的力和水桶的重力不做功</a:t>
            </a:r>
            <a:r>
              <a:rPr lang="en-US" sz="2400" b="0">
                <a:latin typeface="Times New Roman" panose="02020603050405020304" pitchFamily="18" charset="0"/>
                <a:ea typeface="宋体" panose="02010600030101010101" pitchFamily="2" charset="-122"/>
              </a:rPr>
              <a:t>.</a:t>
            </a:r>
            <a:endParaRPr lang="zh-CN" altLang="en-US"/>
          </a:p>
        </p:txBody>
      </p:sp>
      <p:sp>
        <p:nvSpPr>
          <p:cNvPr id="3" name="流程图: 终止 2">
            <a:hlinkClick r:id="rId1" action="ppaction://hlinksldjump"/>
          </p:cNvPr>
          <p:cNvSpPr/>
          <p:nvPr/>
        </p:nvSpPr>
        <p:spPr>
          <a:xfrm>
            <a:off x="9096058" y="519366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50278" y="1292225"/>
            <a:ext cx="9970770" cy="452310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4. </a:t>
            </a:r>
            <a:r>
              <a:rPr lang="zh-CN" sz="2400" b="0">
                <a:latin typeface="Times New Roman" panose="02020603050405020304" pitchFamily="18" charset="0"/>
                <a:ea typeface="宋体" panose="02010600030101010101" pitchFamily="2" charset="-122"/>
                <a:cs typeface="Times New Roman" panose="02020603050405020304" pitchFamily="18" charset="0"/>
              </a:rPr>
              <a:t>功的计算</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altLang="zh-CN"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力学中功等于</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与物体在力的方向上通过的</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的乘积</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altLang="zh-CN" sz="2400" b="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黑体" panose="02010609060101010101" pitchFamily="49" charset="-122"/>
                <a:ea typeface="黑体" panose="02010609060101010101" pitchFamily="49" charset="-122"/>
                <a:cs typeface="Times New Roman" panose="02020603050405020304" pitchFamily="18" charset="0"/>
              </a:rPr>
              <a:t>公式</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W</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i="1">
                <a:latin typeface="Times New Roman" panose="02020603050405020304" pitchFamily="18" charset="0"/>
                <a:ea typeface="宋体" panose="02010600030101010101" pitchFamily="2" charset="-122"/>
                <a:cs typeface="Times New Roman" panose="02020603050405020304" pitchFamily="18" charset="0"/>
              </a:rPr>
              <a:t>F</a:t>
            </a:r>
            <a:r>
              <a:rPr lang="zh-CN" sz="2400" b="0">
                <a:latin typeface="Times New Roman" panose="02020603050405020304" pitchFamily="18" charset="0"/>
                <a:ea typeface="宋体" panose="02010600030101010101" pitchFamily="2" charset="-122"/>
                <a:cs typeface="Times New Roman" panose="02020603050405020304" pitchFamily="18" charset="0"/>
              </a:rPr>
              <a:t>表示力，单位必为</a:t>
            </a:r>
            <a:r>
              <a:rPr lang="en-US" sz="2400" b="0">
                <a:latin typeface="Times New Roman" panose="02020603050405020304" pitchFamily="18" charset="0"/>
                <a:ea typeface="宋体" panose="02010600030101010101" pitchFamily="2" charset="-122"/>
                <a:cs typeface="Times New Roman" panose="02020603050405020304" pitchFamily="18" charset="0"/>
              </a:rPr>
              <a:t>N</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i="1">
                <a:latin typeface="Times New Roman" panose="02020603050405020304" pitchFamily="18" charset="0"/>
                <a:ea typeface="宋体" panose="02010600030101010101" pitchFamily="2" charset="-122"/>
                <a:cs typeface="Times New Roman" panose="02020603050405020304" pitchFamily="18" charset="0"/>
              </a:rPr>
              <a:t>s</a:t>
            </a:r>
            <a:r>
              <a:rPr lang="zh-CN" sz="2400" b="0">
                <a:latin typeface="Times New Roman" panose="02020603050405020304" pitchFamily="18" charset="0"/>
                <a:ea typeface="宋体" panose="02010600030101010101" pitchFamily="2" charset="-122"/>
                <a:cs typeface="Times New Roman" panose="02020603050405020304" pitchFamily="18" charset="0"/>
              </a:rPr>
              <a:t>表示</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__________________________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，单位必为</a:t>
            </a:r>
            <a:r>
              <a:rPr lang="en-US" sz="2400" b="0">
                <a:latin typeface="Times New Roman" panose="02020603050405020304" pitchFamily="18" charset="0"/>
                <a:ea typeface="宋体" panose="02010600030101010101" pitchFamily="2" charset="-122"/>
                <a:cs typeface="Times New Roman" panose="02020603050405020304" pitchFamily="18" charset="0"/>
              </a:rPr>
              <a:t>m</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i="1">
                <a:latin typeface="Times New Roman" panose="02020603050405020304" pitchFamily="18" charset="0"/>
                <a:ea typeface="宋体" panose="02010600030101010101" pitchFamily="2" charset="-122"/>
                <a:cs typeface="Times New Roman" panose="02020603050405020304" pitchFamily="18" charset="0"/>
              </a:rPr>
              <a:t>W</a:t>
            </a:r>
            <a:r>
              <a:rPr lang="zh-CN" sz="2400" b="0">
                <a:latin typeface="Times New Roman" panose="02020603050405020304" pitchFamily="18" charset="0"/>
                <a:ea typeface="宋体" panose="02010600030101010101" pitchFamily="2" charset="-122"/>
                <a:cs typeface="Times New Roman" panose="02020603050405020304" pitchFamily="18" charset="0"/>
              </a:rPr>
              <a:t>表示功，单位必为</a:t>
            </a:r>
            <a:r>
              <a:rPr lang="en-US" sz="2400" b="0">
                <a:latin typeface="Times New Roman" panose="02020603050405020304" pitchFamily="18" charset="0"/>
                <a:ea typeface="宋体" panose="02010600030101010101" pitchFamily="2" charset="-122"/>
                <a:cs typeface="Times New Roman" panose="02020603050405020304" pitchFamily="18" charset="0"/>
              </a:rPr>
              <a:t>J.1 J=1  N·m.</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altLang="zh-CN" sz="2400" b="0">
                <a:latin typeface="Times New Roman" panose="02020603050405020304" pitchFamily="18" charset="0"/>
                <a:ea typeface="宋体" panose="02010600030101010101" pitchFamily="2" charset="-122"/>
                <a:cs typeface="Times New Roman" panose="02020603050405020304" pitchFamily="18" charset="0"/>
              </a:rPr>
              <a:t>(3)</a:t>
            </a:r>
            <a:r>
              <a:rPr lang="zh-CN" sz="2400" b="0">
                <a:latin typeface="Times New Roman" panose="02020603050405020304" pitchFamily="18" charset="0"/>
                <a:ea typeface="宋体" panose="02010600030101010101" pitchFamily="2" charset="-122"/>
                <a:cs typeface="Times New Roman" panose="02020603050405020304" pitchFamily="18" charset="0"/>
              </a:rPr>
              <a:t>变形式：求力</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F=</a:t>
            </a:r>
            <a:r>
              <a:rPr lang="zh-CN" sz="2400" b="0">
                <a:latin typeface="Times New Roman" panose="02020603050405020304" pitchFamily="18" charset="0"/>
                <a:ea typeface="宋体" panose="02010600030101010101" pitchFamily="2" charset="-122"/>
                <a:cs typeface="Times New Roman" panose="02020603050405020304" pitchFamily="18" charset="0"/>
              </a:rPr>
              <a:t>      ，求距离</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s= </a:t>
            </a:r>
            <a:r>
              <a:rPr lang="zh-CN"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altLang="zh-CN" sz="2400" b="0">
                <a:latin typeface="Times New Roman" panose="02020603050405020304" pitchFamily="18" charset="0"/>
                <a:ea typeface="宋体" panose="02010600030101010101" pitchFamily="2" charset="-122"/>
                <a:cs typeface="Times New Roman" panose="02020603050405020304" pitchFamily="18" charset="0"/>
              </a:rPr>
              <a:t>(4)</a:t>
            </a:r>
            <a:r>
              <a:rPr lang="zh-CN" sz="2400" b="0">
                <a:latin typeface="Times New Roman" panose="02020603050405020304" pitchFamily="18" charset="0"/>
                <a:ea typeface="宋体" panose="02010600030101010101" pitchFamily="2" charset="-122"/>
                <a:cs typeface="Times New Roman" panose="02020603050405020304" pitchFamily="18" charset="0"/>
              </a:rPr>
              <a:t>拓展：重力做功</a:t>
            </a:r>
            <a:r>
              <a:rPr lang="en-US" sz="2400" b="0" i="1">
                <a:latin typeface="Times New Roman" panose="02020603050405020304" pitchFamily="18" charset="0"/>
                <a:ea typeface="宋体" panose="02010600030101010101" pitchFamily="2" charset="-122"/>
                <a:cs typeface="Times New Roman" panose="02020603050405020304" pitchFamily="18" charset="0"/>
              </a:rPr>
              <a:t>W</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Gh</a:t>
            </a:r>
            <a:r>
              <a:rPr lang="zh-CN" sz="2400" b="0">
                <a:latin typeface="Times New Roman" panose="02020603050405020304" pitchFamily="18" charset="0"/>
                <a:ea typeface="宋体" panose="02010600030101010101" pitchFamily="2" charset="-122"/>
                <a:cs typeface="Times New Roman" panose="02020603050405020304" pitchFamily="18" charset="0"/>
              </a:rPr>
              <a:t>，克服摩擦力做功</a:t>
            </a:r>
            <a:r>
              <a:rPr lang="en-US" sz="2400" b="0" i="1">
                <a:latin typeface="Times New Roman" panose="02020603050405020304" pitchFamily="18" charset="0"/>
                <a:ea typeface="宋体" panose="02010600030101010101" pitchFamily="2" charset="-122"/>
                <a:cs typeface="Times New Roman" panose="02020603050405020304" pitchFamily="18" charset="0"/>
              </a:rPr>
              <a:t>W</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fs</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graphicFrame>
        <p:nvGraphicFramePr>
          <p:cNvPr id="2" name="对象 1">
            <a:hlinkClick r:id="" action="ppaction://ole?verb="/>
          </p:cNvPr>
          <p:cNvGraphicFramePr>
            <a:graphicFrameLocks noChangeAspect="1"/>
          </p:cNvGraphicFramePr>
          <p:nvPr/>
        </p:nvGraphicFramePr>
        <p:xfrm>
          <a:off x="3698558" y="4547870"/>
          <a:ext cx="404495" cy="783590"/>
        </p:xfrm>
        <a:graphic>
          <a:graphicData uri="http://schemas.openxmlformats.org/presentationml/2006/ole">
            <mc:AlternateContent xmlns:mc="http://schemas.openxmlformats.org/markup-compatibility/2006">
              <mc:Choice xmlns:v="urn:schemas-microsoft-com:vml" Requires="v">
                <p:oleObj spid="_x0000_s1025" name="" r:id="rId1" imgW="203200" imgH="393700" progId="Equation.KSEE3">
                  <p:embed/>
                </p:oleObj>
              </mc:Choice>
              <mc:Fallback>
                <p:oleObj name="" r:id="rId1" imgW="203200" imgH="393700" progId="Equation.KSEE3">
                  <p:embed/>
                  <p:pic>
                    <p:nvPicPr>
                      <p:cNvPr id="0" name="图片 1024"/>
                      <p:cNvPicPr/>
                      <p:nvPr/>
                    </p:nvPicPr>
                    <p:blipFill>
                      <a:blip r:embed="rId2"/>
                      <a:stretch>
                        <a:fillRect/>
                      </a:stretch>
                    </p:blipFill>
                    <p:spPr>
                      <a:xfrm>
                        <a:off x="3698558" y="4547870"/>
                        <a:ext cx="404495" cy="783590"/>
                      </a:xfrm>
                      <a:prstGeom prst="rect">
                        <a:avLst/>
                      </a:prstGeom>
                    </p:spPr>
                  </p:pic>
                </p:oleObj>
              </mc:Fallback>
            </mc:AlternateContent>
          </a:graphicData>
        </a:graphic>
      </p:graphicFrame>
      <p:graphicFrame>
        <p:nvGraphicFramePr>
          <p:cNvPr id="3" name="对象 2">
            <a:hlinkClick r:id="" action="ppaction://ole?verb="/>
          </p:cNvPr>
          <p:cNvGraphicFramePr>
            <a:graphicFrameLocks noChangeAspect="1"/>
          </p:cNvGraphicFramePr>
          <p:nvPr/>
        </p:nvGraphicFramePr>
        <p:xfrm>
          <a:off x="5625148" y="4581525"/>
          <a:ext cx="404495" cy="784225"/>
        </p:xfrm>
        <a:graphic>
          <a:graphicData uri="http://schemas.openxmlformats.org/presentationml/2006/ole">
            <mc:AlternateContent xmlns:mc="http://schemas.openxmlformats.org/markup-compatibility/2006">
              <mc:Choice xmlns:v="urn:schemas-microsoft-com:vml" Requires="v">
                <p:oleObj spid="_x0000_s1026" name="" r:id="rId3" imgW="203200" imgH="393700" progId="Equation.KSEE3">
                  <p:embed/>
                </p:oleObj>
              </mc:Choice>
              <mc:Fallback>
                <p:oleObj name="" r:id="rId3" imgW="203200" imgH="393700" progId="Equation.KSEE3">
                  <p:embed/>
                  <p:pic>
                    <p:nvPicPr>
                      <p:cNvPr id="0" name="图片 1025"/>
                      <p:cNvPicPr/>
                      <p:nvPr/>
                    </p:nvPicPr>
                    <p:blipFill>
                      <a:blip r:embed="rId4"/>
                      <a:stretch>
                        <a:fillRect/>
                      </a:stretch>
                    </p:blipFill>
                    <p:spPr>
                      <a:xfrm>
                        <a:off x="5625148" y="4581525"/>
                        <a:ext cx="404495" cy="784225"/>
                      </a:xfrm>
                      <a:prstGeom prst="rect">
                        <a:avLst/>
                      </a:prstGeom>
                    </p:spPr>
                  </p:pic>
                </p:oleObj>
              </mc:Fallback>
            </mc:AlternateContent>
          </a:graphicData>
        </a:graphic>
      </p:graphicFrame>
      <p:sp>
        <p:nvSpPr>
          <p:cNvPr id="4" name="文本框 3"/>
          <p:cNvSpPr txBox="1"/>
          <p:nvPr/>
        </p:nvSpPr>
        <p:spPr>
          <a:xfrm>
            <a:off x="3641408" y="1969770"/>
            <a:ext cx="8242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力</a:t>
            </a:r>
            <a:endParaRPr lang="zh-CN" altLang="en-US"/>
          </a:p>
        </p:txBody>
      </p:sp>
      <p:sp>
        <p:nvSpPr>
          <p:cNvPr id="5" name="文本框 4"/>
          <p:cNvSpPr txBox="1"/>
          <p:nvPr/>
        </p:nvSpPr>
        <p:spPr>
          <a:xfrm>
            <a:off x="8337868" y="1938020"/>
            <a:ext cx="17379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距离</a:t>
            </a:r>
            <a:endParaRPr lang="zh-CN" altLang="en-US"/>
          </a:p>
        </p:txBody>
      </p:sp>
      <p:sp>
        <p:nvSpPr>
          <p:cNvPr id="6" name="文本框 5"/>
          <p:cNvSpPr txBox="1"/>
          <p:nvPr/>
        </p:nvSpPr>
        <p:spPr>
          <a:xfrm>
            <a:off x="2987358" y="2501900"/>
            <a:ext cx="1415415" cy="460375"/>
          </a:xfrm>
          <a:prstGeom prst="rect">
            <a:avLst/>
          </a:prstGeom>
          <a:noFill/>
          <a:ln w="9525">
            <a:noFill/>
          </a:ln>
        </p:spPr>
        <p:txBody>
          <a:bodyPr wrap="square">
            <a:spAutoFit/>
          </a:bodyPr>
          <a:p>
            <a:pPr indent="0"/>
            <a:r>
              <a:rPr lang="en-US" sz="2400" b="0" i="1">
                <a:solidFill>
                  <a:srgbClr val="FF0000"/>
                </a:solidFill>
                <a:latin typeface="Times New Roman" panose="02020603050405020304" pitchFamily="18" charset="0"/>
                <a:ea typeface="宋体" panose="02010600030101010101" pitchFamily="2" charset="-122"/>
              </a:rPr>
              <a:t>Fs</a:t>
            </a:r>
            <a:endParaRPr lang="zh-CN" altLang="en-US"/>
          </a:p>
        </p:txBody>
      </p:sp>
      <p:sp>
        <p:nvSpPr>
          <p:cNvPr id="7" name="文本框 6"/>
          <p:cNvSpPr txBox="1"/>
          <p:nvPr/>
        </p:nvSpPr>
        <p:spPr>
          <a:xfrm>
            <a:off x="1809750" y="3659823"/>
            <a:ext cx="5080000" cy="460375"/>
          </a:xfrm>
          <a:prstGeom prst="rect">
            <a:avLst/>
          </a:prstGeom>
          <a:noFill/>
          <a:ln w="9525">
            <a:noFill/>
          </a:ln>
        </p:spPr>
        <p:txBody>
          <a:bodyPr>
            <a:spAutoFit/>
          </a:bodyPr>
          <a:p>
            <a:pPr indent="0"/>
            <a:r>
              <a:rPr lang="zh-CN" sz="2400" b="0">
                <a:solidFill>
                  <a:srgbClr val="FF0000"/>
                </a:solidFill>
                <a:ea typeface="宋体" panose="02010600030101010101" pitchFamily="2" charset="-122"/>
              </a:rPr>
              <a:t>物体沿力的方向移动的距离　</a:t>
            </a:r>
            <a:endParaRPr lang="zh-CN" altLang="en-US"/>
          </a:p>
        </p:txBody>
      </p:sp>
      <p:sp>
        <p:nvSpPr>
          <p:cNvPr id="8" name="流程图: 终止 7">
            <a:hlinkClick r:id="rId5" action="ppaction://hlinksldjump"/>
          </p:cNvPr>
          <p:cNvSpPr/>
          <p:nvPr/>
        </p:nvSpPr>
        <p:spPr>
          <a:xfrm>
            <a:off x="9096058" y="533717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6288" y="1202055"/>
            <a:ext cx="10455910" cy="452310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5.</a:t>
            </a:r>
            <a:r>
              <a:rPr lang="zh-CN" sz="2400" b="0">
                <a:ea typeface="宋体" panose="02010600030101010101" pitchFamily="2" charset="-122"/>
              </a:rPr>
              <a:t>常考功的估测：</a:t>
            </a:r>
            <a:endParaRPr lang="zh-CN" sz="2400" b="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a.</a:t>
            </a:r>
            <a:r>
              <a:rPr lang="zh-CN" sz="2400" b="0">
                <a:ea typeface="宋体" panose="02010600030101010101" pitchFamily="2" charset="-122"/>
              </a:rPr>
              <a:t>将地面上的物理课本捡起来放到桌子上，人对课本做的功约为</a:t>
            </a:r>
            <a:r>
              <a:rPr lang="en-US" sz="2400" b="0">
                <a:latin typeface="Times New Roman" panose="02020603050405020304" pitchFamily="18" charset="0"/>
                <a:ea typeface="宋体" panose="02010600030101010101" pitchFamily="2" charset="-122"/>
              </a:rPr>
              <a:t>2 J</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b.</a:t>
            </a:r>
            <a:r>
              <a:rPr lang="zh-CN" sz="2400" b="0">
                <a:ea typeface="宋体" panose="02010600030101010101" pitchFamily="2" charset="-122"/>
              </a:rPr>
              <a:t>从地上拿起一个鸡蛋，缓缓举过头顶，大约做功</a:t>
            </a:r>
            <a:r>
              <a:rPr lang="en-US" sz="2400" b="0">
                <a:latin typeface="Times New Roman" panose="02020603050405020304" pitchFamily="18" charset="0"/>
                <a:ea typeface="宋体" panose="02010600030101010101" pitchFamily="2" charset="-122"/>
              </a:rPr>
              <a:t>1 J</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c.</a:t>
            </a:r>
            <a:r>
              <a:rPr lang="zh-CN" sz="2400" b="0">
                <a:ea typeface="宋体" panose="02010600030101010101" pitchFamily="2" charset="-122"/>
              </a:rPr>
              <a:t>中学生从一楼走到三楼所做功约为</a:t>
            </a:r>
            <a:r>
              <a:rPr lang="en-US" sz="2400" b="0">
                <a:latin typeface="Times New Roman" panose="02020603050405020304" pitchFamily="18" charset="0"/>
                <a:ea typeface="宋体" panose="02010600030101010101" pitchFamily="2" charset="-122"/>
              </a:rPr>
              <a:t>3 000 J.</a:t>
            </a:r>
            <a:endParaRPr lang="zh-CN" sz="2400" b="0">
              <a:latin typeface="Times New Roman" panose="02020603050405020304" pitchFamily="18" charset="0"/>
              <a:ea typeface="宋体" panose="02010600030101010101" pitchFamily="2" charset="-122"/>
            </a:endParaRPr>
          </a:p>
          <a:p>
            <a:pPr indent="0">
              <a:lnSpc>
                <a:spcPct val="150000"/>
              </a:lnSpc>
            </a:pPr>
            <a:r>
              <a:rPr lang="zh-CN" sz="2400" b="0">
                <a:latin typeface="黑体" panose="02010609060101010101" pitchFamily="49" charset="-122"/>
                <a:ea typeface="黑体" panose="02010609060101010101" pitchFamily="49" charset="-122"/>
              </a:rPr>
              <a:t>二、功率</a:t>
            </a:r>
            <a:r>
              <a:rPr lang="en-US" sz="2400" b="0">
                <a:latin typeface="Times New Roman" panose="02020603050405020304" pitchFamily="18" charset="0"/>
                <a:ea typeface="宋体" panose="02010600030101010101" pitchFamily="2" charset="-122"/>
                <a:cs typeface="Times New Roman" panose="02020603050405020304" pitchFamily="18" charset="0"/>
              </a:rPr>
              <a:t>1.</a:t>
            </a:r>
            <a:r>
              <a:rPr lang="zh-CN" sz="2400" b="0">
                <a:ea typeface="宋体" panose="02010600030101010101" pitchFamily="2" charset="-122"/>
              </a:rPr>
              <a:t>定义：在物理学中，用功率来表示</a:t>
            </a:r>
            <a:r>
              <a:rPr lang="en-US" sz="2400" b="0">
                <a:latin typeface="Times New Roman" panose="02020603050405020304" pitchFamily="18" charset="0"/>
                <a:ea typeface="宋体" panose="02010600030101010101" pitchFamily="2" charset="-122"/>
              </a:rPr>
              <a:t>____________.</a:t>
            </a:r>
            <a:r>
              <a:rPr lang="en-US" sz="2400">
                <a:latin typeface="Times New Roman" panose="02020603050405020304" pitchFamily="18" charset="0"/>
                <a:ea typeface="宋体" panose="02010600030101010101" pitchFamily="2" charset="-122"/>
                <a:sym typeface="+mn-ea"/>
              </a:rPr>
              <a:t>_____</a:t>
            </a:r>
            <a:r>
              <a:rPr lang="zh-CN" sz="2400" b="0">
                <a:ea typeface="宋体" panose="02010600030101010101" pitchFamily="2" charset="-122"/>
              </a:rPr>
              <a:t>与</a:t>
            </a:r>
            <a:r>
              <a:rPr lang="en-US" sz="2400">
                <a:latin typeface="Times New Roman" panose="02020603050405020304" pitchFamily="18" charset="0"/>
                <a:ea typeface="宋体" panose="02010600030101010101" pitchFamily="2" charset="-122"/>
                <a:sym typeface="+mn-ea"/>
              </a:rPr>
              <a:t>_____________</a:t>
            </a:r>
            <a:r>
              <a:rPr lang="zh-CN" sz="2400" b="0">
                <a:ea typeface="宋体" panose="02010600030101010101" pitchFamily="2" charset="-122"/>
              </a:rPr>
              <a:t>之比，它在数值上等于物体</a:t>
            </a:r>
            <a:r>
              <a:rPr lang="en-US" sz="2400">
                <a:latin typeface="Times New Roman" panose="02020603050405020304" pitchFamily="18" charset="0"/>
                <a:ea typeface="宋体" panose="02010600030101010101" pitchFamily="2" charset="-122"/>
                <a:sym typeface="+mn-ea"/>
              </a:rPr>
              <a:t>__________________功</a:t>
            </a:r>
            <a:r>
              <a:rPr lang="zh-CN" sz="2400" b="0">
                <a:ea typeface="宋体" panose="02010600030101010101" pitchFamily="2" charset="-122"/>
              </a:rPr>
              <a:t>所做的功</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2.</a:t>
            </a:r>
            <a:r>
              <a:rPr lang="zh-CN" sz="2400" b="0">
                <a:ea typeface="宋体" panose="02010600030101010101" pitchFamily="2" charset="-122"/>
              </a:rPr>
              <a:t>公式：</a:t>
            </a:r>
            <a:r>
              <a:rPr lang="en-US" sz="2400" b="0" i="1">
                <a:latin typeface="Times New Roman" panose="02020603050405020304" pitchFamily="18" charset="0"/>
                <a:ea typeface="宋体" panose="02010600030101010101" pitchFamily="2" charset="-122"/>
              </a:rPr>
              <a:t>P</a:t>
            </a:r>
            <a:r>
              <a:rPr lang="en-US" sz="2400" b="0">
                <a:latin typeface="Times New Roman" panose="02020603050405020304" pitchFamily="18" charset="0"/>
                <a:ea typeface="宋体" panose="02010600030101010101" pitchFamily="2" charset="-122"/>
              </a:rPr>
              <a:t>=__________</a:t>
            </a:r>
            <a:endParaRPr lang="zh-CN" altLang="en-US"/>
          </a:p>
        </p:txBody>
      </p:sp>
      <p:sp>
        <p:nvSpPr>
          <p:cNvPr id="3" name="文本框 2"/>
          <p:cNvSpPr txBox="1"/>
          <p:nvPr/>
        </p:nvSpPr>
        <p:spPr>
          <a:xfrm>
            <a:off x="5783898" y="4090670"/>
            <a:ext cx="20053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做功的快慢</a:t>
            </a:r>
            <a:endParaRPr lang="zh-CN" altLang="en-US"/>
          </a:p>
        </p:txBody>
      </p:sp>
      <p:sp>
        <p:nvSpPr>
          <p:cNvPr id="4" name="文本框 3"/>
          <p:cNvSpPr txBox="1"/>
          <p:nvPr/>
        </p:nvSpPr>
        <p:spPr>
          <a:xfrm>
            <a:off x="7717473" y="4090670"/>
            <a:ext cx="93218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功</a:t>
            </a:r>
            <a:endParaRPr lang="zh-CN" altLang="en-US"/>
          </a:p>
        </p:txBody>
      </p:sp>
      <p:sp>
        <p:nvSpPr>
          <p:cNvPr id="5" name="文本框 4"/>
          <p:cNvSpPr txBox="1"/>
          <p:nvPr/>
        </p:nvSpPr>
        <p:spPr>
          <a:xfrm>
            <a:off x="8577898" y="4057650"/>
            <a:ext cx="258381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做功所用时间</a:t>
            </a:r>
            <a:endParaRPr lang="zh-CN" altLang="en-US"/>
          </a:p>
        </p:txBody>
      </p:sp>
      <p:sp>
        <p:nvSpPr>
          <p:cNvPr id="6" name="文本框 5"/>
          <p:cNvSpPr txBox="1"/>
          <p:nvPr/>
        </p:nvSpPr>
        <p:spPr>
          <a:xfrm>
            <a:off x="4576128" y="4622800"/>
            <a:ext cx="199263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单位时间内</a:t>
            </a:r>
            <a:endParaRPr lang="zh-CN" altLang="en-US"/>
          </a:p>
        </p:txBody>
      </p:sp>
      <p:pic>
        <p:nvPicPr>
          <p:cNvPr id="8" name="图片 7"/>
          <p:cNvPicPr>
            <a:picLocks noChangeAspect="1"/>
          </p:cNvPicPr>
          <p:nvPr/>
        </p:nvPicPr>
        <p:blipFill>
          <a:blip r:embed="rId1"/>
          <a:srcRect t="-13016" r="92207"/>
          <a:stretch>
            <a:fillRect/>
          </a:stretch>
        </p:blipFill>
        <p:spPr>
          <a:xfrm>
            <a:off x="2900363" y="4808220"/>
            <a:ext cx="412115" cy="904240"/>
          </a:xfrm>
          <a:prstGeom prst="rect">
            <a:avLst/>
          </a:prstGeom>
        </p:spPr>
      </p:pic>
      <p:sp>
        <p:nvSpPr>
          <p:cNvPr id="7" name="流程图: 终止 6">
            <a:hlinkClick r:id="rId2" action="ppaction://hlinksldjump"/>
          </p:cNvPr>
          <p:cNvSpPr/>
          <p:nvPr/>
        </p:nvSpPr>
        <p:spPr>
          <a:xfrm>
            <a:off x="9096058" y="548068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38568" y="782955"/>
            <a:ext cx="9845040" cy="5631180"/>
          </a:xfrm>
          <a:prstGeom prst="rect">
            <a:avLst/>
          </a:prstGeom>
          <a:noFill/>
          <a:ln w="9525">
            <a:noFill/>
          </a:ln>
        </p:spPr>
        <p:txBody>
          <a:bodyPr wrap="square">
            <a:spAutoFit/>
          </a:bodyPr>
          <a:p>
            <a:pPr indent="0">
              <a:lnSpc>
                <a:spcPct val="150000"/>
              </a:lnSpc>
            </a:pPr>
            <a:r>
              <a:rPr lang="en-US" sz="2400" b="0" i="1">
                <a:latin typeface="Times New Roman" panose="02020603050405020304" pitchFamily="18" charset="0"/>
                <a:ea typeface="宋体" panose="02010600030101010101" pitchFamily="2" charset="-122"/>
              </a:rPr>
              <a:t>W</a:t>
            </a:r>
            <a:r>
              <a:rPr lang="zh-CN" sz="2400" b="0">
                <a:ea typeface="宋体" panose="02010600030101010101" pitchFamily="2" charset="-122"/>
              </a:rPr>
              <a:t>表示某个力做的功，单位必为</a:t>
            </a:r>
            <a:r>
              <a:rPr lang="en-US" sz="2400" b="0">
                <a:latin typeface="Times New Roman" panose="02020603050405020304" pitchFamily="18" charset="0"/>
                <a:ea typeface="宋体" panose="02010600030101010101" pitchFamily="2" charset="-122"/>
              </a:rPr>
              <a:t>J</a:t>
            </a:r>
            <a:r>
              <a:rPr lang="zh-CN" sz="2400" b="0">
                <a:ea typeface="宋体" panose="02010600030101010101" pitchFamily="2" charset="-122"/>
              </a:rPr>
              <a:t>；</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i="1">
                <a:latin typeface="Times New Roman" panose="02020603050405020304" pitchFamily="18" charset="0"/>
                <a:ea typeface="宋体" panose="02010600030101010101" pitchFamily="2" charset="-122"/>
              </a:rPr>
              <a:t>t</a:t>
            </a:r>
            <a:r>
              <a:rPr lang="zh-CN" sz="2400" b="0">
                <a:ea typeface="宋体" panose="02010600030101010101" pitchFamily="2" charset="-122"/>
              </a:rPr>
              <a:t>表示做这些功所用的时间，单位必为</a:t>
            </a:r>
            <a:r>
              <a:rPr lang="en-US" sz="2400" b="0">
                <a:latin typeface="Times New Roman" panose="02020603050405020304" pitchFamily="18" charset="0"/>
                <a:ea typeface="宋体" panose="02010600030101010101" pitchFamily="2" charset="-122"/>
              </a:rPr>
              <a:t>s</a:t>
            </a:r>
            <a:r>
              <a:rPr lang="zh-CN" sz="2400" b="0">
                <a:ea typeface="宋体" panose="02010600030101010101" pitchFamily="2" charset="-122"/>
              </a:rPr>
              <a:t>；</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i="1">
                <a:latin typeface="Times New Roman" panose="02020603050405020304" pitchFamily="18" charset="0"/>
                <a:ea typeface="宋体" panose="02010600030101010101" pitchFamily="2" charset="-122"/>
              </a:rPr>
              <a:t>P</a:t>
            </a:r>
            <a:r>
              <a:rPr lang="zh-CN" sz="2400" b="0">
                <a:ea typeface="宋体" panose="02010600030101010101" pitchFamily="2" charset="-122"/>
              </a:rPr>
              <a:t>表示这个力做功的功率，单位必为</a:t>
            </a:r>
            <a:r>
              <a:rPr lang="en-US" sz="2400" b="0">
                <a:latin typeface="Times New Roman" panose="02020603050405020304" pitchFamily="18" charset="0"/>
                <a:ea typeface="宋体" panose="02010600030101010101" pitchFamily="2" charset="-122"/>
              </a:rPr>
              <a:t>W.</a:t>
            </a:r>
            <a:r>
              <a:rPr lang="zh-CN" sz="2400" b="0">
                <a:ea typeface="宋体" panose="02010600030101010101" pitchFamily="2" charset="-122"/>
              </a:rPr>
              <a:t>注：</a:t>
            </a:r>
            <a:r>
              <a:rPr lang="en-US" sz="2400" b="0" i="1">
                <a:latin typeface="Times New Roman" panose="02020603050405020304" pitchFamily="18" charset="0"/>
                <a:ea typeface="宋体" panose="02010600030101010101" pitchFamily="2" charset="-122"/>
              </a:rPr>
              <a:t>P</a:t>
            </a:r>
            <a:r>
              <a:rPr lang="zh-CN" sz="2400" b="0" i="1">
                <a:ea typeface="宋体" panose="02010600030101010101" pitchFamily="2" charset="-122"/>
              </a:rPr>
              <a:t>、</a:t>
            </a:r>
            <a:r>
              <a:rPr lang="en-US" sz="2400" b="0" i="1">
                <a:latin typeface="Times New Roman" panose="02020603050405020304" pitchFamily="18" charset="0"/>
                <a:ea typeface="宋体" panose="02010600030101010101" pitchFamily="2" charset="-122"/>
              </a:rPr>
              <a:t>W</a:t>
            </a:r>
            <a:r>
              <a:rPr lang="zh-CN" sz="2400" b="0" i="1">
                <a:ea typeface="宋体" panose="02010600030101010101" pitchFamily="2" charset="-122"/>
              </a:rPr>
              <a:t>、</a:t>
            </a:r>
            <a:r>
              <a:rPr lang="en-US" sz="2400" b="0" i="1">
                <a:latin typeface="Times New Roman" panose="02020603050405020304" pitchFamily="18" charset="0"/>
                <a:ea typeface="宋体" panose="02010600030101010101" pitchFamily="2" charset="-122"/>
              </a:rPr>
              <a:t>t</a:t>
            </a:r>
            <a:r>
              <a:rPr lang="zh-CN" sz="2400" b="0">
                <a:ea typeface="宋体" panose="02010600030101010101" pitchFamily="2" charset="-122"/>
              </a:rPr>
              <a:t>必须对应于同一时间的同一物体</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3.</a:t>
            </a:r>
            <a:r>
              <a:rPr lang="zh-CN" sz="2400" b="0">
                <a:latin typeface="Times New Roman" panose="02020603050405020304" pitchFamily="18" charset="0"/>
                <a:ea typeface="黑体" panose="02010609060101010101" pitchFamily="49" charset="-122"/>
                <a:cs typeface="Times New Roman" panose="02020603050405020304" pitchFamily="18" charset="0"/>
              </a:rPr>
              <a:t>推导式：当物体在力</a:t>
            </a:r>
            <a:r>
              <a:rPr lang="en-US" sz="2400" b="0" i="1">
                <a:latin typeface="Times New Roman" panose="02020603050405020304" pitchFamily="18" charset="0"/>
                <a:ea typeface="黑体" panose="02010609060101010101" pitchFamily="49" charset="-122"/>
                <a:cs typeface="Times New Roman" panose="02020603050405020304" pitchFamily="18" charset="0"/>
              </a:rPr>
              <a:t>F</a:t>
            </a:r>
            <a:r>
              <a:rPr lang="zh-CN" sz="2400" b="0">
                <a:latin typeface="Times New Roman" panose="02020603050405020304" pitchFamily="18" charset="0"/>
                <a:ea typeface="黑体" panose="02010609060101010101" pitchFamily="49" charset="-122"/>
                <a:cs typeface="Times New Roman" panose="02020603050405020304" pitchFamily="18" charset="0"/>
              </a:rPr>
              <a:t>的作用下，以速度</a:t>
            </a:r>
            <a:r>
              <a:rPr lang="en-US" sz="2400" b="0" i="1">
                <a:latin typeface="Times New Roman" panose="02020603050405020304" pitchFamily="18" charset="0"/>
                <a:ea typeface="黑体" panose="02010609060101010101" pitchFamily="49" charset="-122"/>
                <a:cs typeface="Times New Roman" panose="02020603050405020304" pitchFamily="18" charset="0"/>
              </a:rPr>
              <a:t>v</a:t>
            </a:r>
            <a:r>
              <a:rPr lang="zh-CN" sz="2400" b="0">
                <a:latin typeface="Times New Roman" panose="02020603050405020304" pitchFamily="18" charset="0"/>
                <a:ea typeface="黑体" panose="02010609060101010101" pitchFamily="49" charset="-122"/>
                <a:cs typeface="Times New Roman" panose="02020603050405020304" pitchFamily="18" charset="0"/>
              </a:rPr>
              <a:t>匀速运动时，由</a:t>
            </a:r>
            <a:r>
              <a:rPr lang="en-US" sz="2400" b="0" i="1">
                <a:latin typeface="Times New Roman" panose="02020603050405020304" pitchFamily="18" charset="0"/>
                <a:ea typeface="黑体" panose="02010609060101010101" pitchFamily="49" charset="-122"/>
                <a:cs typeface="Times New Roman" panose="02020603050405020304" pitchFamily="18" charset="0"/>
              </a:rPr>
              <a:t>W=Fs</a:t>
            </a:r>
            <a:r>
              <a:rPr lang="zh-CN" sz="2400" b="0">
                <a:latin typeface="Times New Roman" panose="02020603050405020304" pitchFamily="18" charset="0"/>
                <a:ea typeface="黑体" panose="02010609060101010101" pitchFamily="49" charset="-122"/>
                <a:cs typeface="Times New Roman" panose="02020603050405020304" pitchFamily="18" charset="0"/>
              </a:rPr>
              <a:t>可得</a:t>
            </a:r>
            <a:r>
              <a:rPr lang="zh-CN" sz="2400" b="0">
                <a:ea typeface="宋体" panose="02010600030101010101" pitchFamily="2" charset="-122"/>
              </a:rPr>
              <a:t>，</a:t>
            </a:r>
            <a:r>
              <a:rPr lang="en-US" sz="2400" b="0" i="1">
                <a:latin typeface="Times New Roman" panose="02020603050405020304" pitchFamily="18" charset="0"/>
                <a:ea typeface="宋体" panose="02010600030101010101" pitchFamily="2" charset="-122"/>
              </a:rPr>
              <a:t>P</a:t>
            </a:r>
            <a:r>
              <a:rPr lang="zh-CN" sz="2400" b="0">
                <a:ea typeface="宋体" panose="02010600030101010101" pitchFamily="2" charset="-122"/>
              </a:rPr>
              <a:t>＝       </a:t>
            </a:r>
            <a:r>
              <a:rPr lang="en-US" sz="2400" b="0">
                <a:latin typeface="Times New Roman" panose="02020603050405020304" pitchFamily="18" charset="0"/>
                <a:ea typeface="宋体" panose="02010600030101010101" pitchFamily="2" charset="-122"/>
              </a:rPr>
              <a:t>=        =</a:t>
            </a:r>
            <a:r>
              <a:rPr lang="en-US" sz="2400" b="0" i="1">
                <a:latin typeface="Times New Roman" panose="02020603050405020304" pitchFamily="18" charset="0"/>
                <a:ea typeface="宋体" panose="02010600030101010101" pitchFamily="2" charset="-122"/>
              </a:rPr>
              <a:t>Fv</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（速度单位必为</a:t>
            </a:r>
            <a:r>
              <a:rPr lang="en-US" sz="2400" b="0">
                <a:latin typeface="Times New Roman" panose="02020603050405020304" pitchFamily="18" charset="0"/>
                <a:ea typeface="宋体" panose="02010600030101010101" pitchFamily="2" charset="-122"/>
              </a:rPr>
              <a:t>m/s</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4.</a:t>
            </a:r>
            <a:r>
              <a:rPr lang="zh-CN" sz="2400" b="0">
                <a:ea typeface="宋体" panose="02010600030101010101" pitchFamily="2" charset="-122"/>
              </a:rPr>
              <a:t>单位换算：</a:t>
            </a:r>
            <a:r>
              <a:rPr lang="en-US" sz="2400" b="0">
                <a:latin typeface="Times New Roman" panose="02020603050405020304" pitchFamily="18" charset="0"/>
                <a:ea typeface="宋体" panose="02010600030101010101" pitchFamily="2" charset="-122"/>
              </a:rPr>
              <a:t>1 kW=________W.</a:t>
            </a:r>
            <a:r>
              <a:rPr lang="en-US" sz="2400" b="0">
                <a:latin typeface="Times New Roman" panose="02020603050405020304" pitchFamily="18" charset="0"/>
                <a:ea typeface="宋体" panose="02010600030101010101" pitchFamily="2" charset="-122"/>
                <a:cs typeface="Times New Roman" panose="02020603050405020304" pitchFamily="18" charset="0"/>
              </a:rPr>
              <a:t>5.</a:t>
            </a:r>
            <a:r>
              <a:rPr lang="zh-CN" sz="2400" b="0">
                <a:ea typeface="宋体" panose="02010600030101010101" pitchFamily="2" charset="-122"/>
              </a:rPr>
              <a:t>常考功率的估测：</a:t>
            </a:r>
            <a:endParaRPr lang="zh-CN" sz="2400" b="0">
              <a:ea typeface="宋体" panose="02010600030101010101" pitchFamily="2" charset="-122"/>
            </a:endParaRPr>
          </a:p>
          <a:p>
            <a:pPr indent="0">
              <a:lnSpc>
                <a:spcPct val="150000"/>
              </a:lnSpc>
            </a:pPr>
            <a:r>
              <a:rPr lang="zh-CN" sz="2400" b="0">
                <a:ea typeface="宋体" panose="02010600030101010101" pitchFamily="2" charset="-122"/>
              </a:rPr>
              <a:t>优秀运动员短时间运动的功率约为</a:t>
            </a:r>
            <a:r>
              <a:rPr lang="en-US" sz="2400" b="0">
                <a:latin typeface="Times New Roman" panose="02020603050405020304" pitchFamily="18" charset="0"/>
                <a:ea typeface="宋体" panose="02010600030101010101" pitchFamily="2" charset="-122"/>
              </a:rPr>
              <a:t>1 000 W</a:t>
            </a:r>
            <a:r>
              <a:rPr lang="zh-CN" sz="2400" b="0">
                <a:ea typeface="宋体" panose="02010600030101010101" pitchFamily="2" charset="-122"/>
              </a:rPr>
              <a:t>；</a:t>
            </a:r>
            <a:endParaRPr lang="zh-CN" sz="2400" b="0">
              <a:ea typeface="宋体" panose="02010600030101010101" pitchFamily="2" charset="-122"/>
            </a:endParaRPr>
          </a:p>
          <a:p>
            <a:pPr indent="0">
              <a:lnSpc>
                <a:spcPct val="150000"/>
              </a:lnSpc>
            </a:pPr>
            <a:r>
              <a:rPr lang="zh-CN" sz="2400" b="0">
                <a:ea typeface="宋体" panose="02010600030101010101" pitchFamily="2" charset="-122"/>
              </a:rPr>
              <a:t>小轿车的功率为数十千瓦至数百千瓦</a:t>
            </a:r>
            <a:r>
              <a:rPr lang="en-US" sz="2400" b="0">
                <a:latin typeface="Times New Roman" panose="02020603050405020304" pitchFamily="18" charset="0"/>
                <a:ea typeface="宋体" panose="02010600030101010101" pitchFamily="2" charset="-122"/>
              </a:rPr>
              <a:t>.</a:t>
            </a:r>
            <a:endParaRPr lang="zh-CN" altLang="en-US"/>
          </a:p>
        </p:txBody>
      </p:sp>
      <p:graphicFrame>
        <p:nvGraphicFramePr>
          <p:cNvPr id="2" name="对象 1">
            <a:hlinkClick r:id="" action="ppaction://ole?verb="/>
          </p:cNvPr>
          <p:cNvGraphicFramePr>
            <a:graphicFrameLocks noChangeAspect="1"/>
          </p:cNvGraphicFramePr>
          <p:nvPr/>
        </p:nvGraphicFramePr>
        <p:xfrm>
          <a:off x="1850708" y="3568065"/>
          <a:ext cx="390525" cy="756920"/>
        </p:xfrm>
        <a:graphic>
          <a:graphicData uri="http://schemas.openxmlformats.org/presentationml/2006/ole">
            <mc:AlternateContent xmlns:mc="http://schemas.openxmlformats.org/markup-compatibility/2006">
              <mc:Choice xmlns:v="urn:schemas-microsoft-com:vml" Requires="v">
                <p:oleObj spid="_x0000_s2049" name="" r:id="rId1" imgW="203200" imgH="393700" progId="Equation.KSEE3">
                  <p:embed/>
                </p:oleObj>
              </mc:Choice>
              <mc:Fallback>
                <p:oleObj name="" r:id="rId1" imgW="203200" imgH="393700" progId="Equation.KSEE3">
                  <p:embed/>
                  <p:pic>
                    <p:nvPicPr>
                      <p:cNvPr id="0" name="图片 2048"/>
                      <p:cNvPicPr/>
                      <p:nvPr/>
                    </p:nvPicPr>
                    <p:blipFill>
                      <a:blip r:embed="rId2"/>
                      <a:stretch>
                        <a:fillRect/>
                      </a:stretch>
                    </p:blipFill>
                    <p:spPr>
                      <a:xfrm>
                        <a:off x="1850708" y="3568065"/>
                        <a:ext cx="390525" cy="756920"/>
                      </a:xfrm>
                      <a:prstGeom prst="rect">
                        <a:avLst/>
                      </a:prstGeom>
                    </p:spPr>
                  </p:pic>
                </p:oleObj>
              </mc:Fallback>
            </mc:AlternateContent>
          </a:graphicData>
        </a:graphic>
      </p:graphicFrame>
      <p:graphicFrame>
        <p:nvGraphicFramePr>
          <p:cNvPr id="3" name="对象 2">
            <a:hlinkClick r:id="" action="ppaction://ole?verb="/>
          </p:cNvPr>
          <p:cNvGraphicFramePr>
            <a:graphicFrameLocks noChangeAspect="1"/>
          </p:cNvGraphicFramePr>
          <p:nvPr/>
        </p:nvGraphicFramePr>
        <p:xfrm>
          <a:off x="2615883" y="3568065"/>
          <a:ext cx="429895" cy="740410"/>
        </p:xfrm>
        <a:graphic>
          <a:graphicData uri="http://schemas.openxmlformats.org/presentationml/2006/ole">
            <mc:AlternateContent xmlns:mc="http://schemas.openxmlformats.org/markup-compatibility/2006">
              <mc:Choice xmlns:v="urn:schemas-microsoft-com:vml" Requires="v">
                <p:oleObj spid="_x0000_s2050" name="" r:id="rId3" imgW="228600" imgH="393700" progId="Equation.KSEE3">
                  <p:embed/>
                </p:oleObj>
              </mc:Choice>
              <mc:Fallback>
                <p:oleObj name="" r:id="rId3" imgW="228600" imgH="393700" progId="Equation.KSEE3">
                  <p:embed/>
                  <p:pic>
                    <p:nvPicPr>
                      <p:cNvPr id="0" name="图片 2049"/>
                      <p:cNvPicPr/>
                      <p:nvPr/>
                    </p:nvPicPr>
                    <p:blipFill>
                      <a:blip r:embed="rId4"/>
                      <a:stretch>
                        <a:fillRect/>
                      </a:stretch>
                    </p:blipFill>
                    <p:spPr>
                      <a:xfrm>
                        <a:off x="2615883" y="3568065"/>
                        <a:ext cx="429895" cy="740410"/>
                      </a:xfrm>
                      <a:prstGeom prst="rect">
                        <a:avLst/>
                      </a:prstGeom>
                    </p:spPr>
                  </p:pic>
                </p:oleObj>
              </mc:Fallback>
            </mc:AlternateContent>
          </a:graphicData>
        </a:graphic>
      </p:graphicFrame>
      <p:sp>
        <p:nvSpPr>
          <p:cNvPr id="4" name="文本框 3"/>
          <p:cNvSpPr txBox="1"/>
          <p:nvPr/>
        </p:nvSpPr>
        <p:spPr>
          <a:xfrm>
            <a:off x="4057333" y="4236720"/>
            <a:ext cx="175069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1 000</a:t>
            </a:r>
            <a:endParaRPr lang="zh-CN" altLang="en-US"/>
          </a:p>
        </p:txBody>
      </p:sp>
      <p:sp>
        <p:nvSpPr>
          <p:cNvPr id="7" name="流程图: 终止 6">
            <a:hlinkClick r:id="rId5" action="ppaction://hlinksldjump"/>
          </p:cNvPr>
          <p:cNvSpPr/>
          <p:nvPr/>
        </p:nvSpPr>
        <p:spPr>
          <a:xfrm>
            <a:off x="8932228" y="5332730"/>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023938" y="1377950"/>
            <a:ext cx="10075545" cy="570230"/>
            <a:chOff x="1676" y="1655"/>
            <a:chExt cx="15867" cy="898"/>
          </a:xfrm>
        </p:grpSpPr>
        <p:pic>
          <p:nvPicPr>
            <p:cNvPr id="9" name="图片 8" descr="9"/>
            <p:cNvPicPr>
              <a:picLocks noChangeAspect="1"/>
            </p:cNvPicPr>
            <p:nvPr/>
          </p:nvPicPr>
          <p:blipFill>
            <a:blip r:embed="rId1"/>
            <a:srcRect t="9289" r="40169" b="9736"/>
            <a:stretch>
              <a:fillRect/>
            </a:stretch>
          </p:blipFill>
          <p:spPr>
            <a:xfrm>
              <a:off x="1676" y="1655"/>
              <a:ext cx="15867" cy="898"/>
            </a:xfrm>
            <a:prstGeom prst="rect">
              <a:avLst/>
            </a:prstGeom>
          </p:spPr>
        </p:pic>
        <p:sp>
          <p:nvSpPr>
            <p:cNvPr id="10" name="文本框 78"/>
            <p:cNvSpPr txBox="1"/>
            <p:nvPr/>
          </p:nvSpPr>
          <p:spPr>
            <a:xfrm>
              <a:off x="3660" y="1682"/>
              <a:ext cx="3434" cy="871"/>
            </a:xfrm>
            <a:prstGeom prst="rect">
              <a:avLst/>
            </a:prstGeom>
            <a:noFill/>
            <a:ln w="9525">
              <a:noFill/>
            </a:ln>
          </p:spPr>
          <p:txBody>
            <a:bodyPr anchor="t">
              <a:spAutoFit/>
            </a:bodyPr>
            <a:lstStyle/>
            <a:p>
              <a:pPr algn="l"/>
              <a:r>
                <a:rPr lang="zh-CN" altLang="en-US" sz="3000" b="1" dirty="0">
                  <a:solidFill>
                    <a:schemeClr val="tx1"/>
                  </a:solidFill>
                  <a:latin typeface="黑体" panose="02010609060101010101" pitchFamily="49" charset="-122"/>
                  <a:ea typeface="黑体" panose="02010609060101010101" pitchFamily="49" charset="-122"/>
                </a:rPr>
                <a:t>回归教材</a:t>
              </a:r>
              <a:endParaRPr lang="zh-CN" altLang="en-US" sz="3000" b="1" dirty="0">
                <a:solidFill>
                  <a:schemeClr val="tx1"/>
                </a:solidFill>
                <a:latin typeface="黑体" panose="02010609060101010101" pitchFamily="49" charset="-122"/>
                <a:ea typeface="黑体" panose="02010609060101010101" pitchFamily="49" charset="-122"/>
              </a:endParaRPr>
            </a:p>
          </p:txBody>
        </p:sp>
      </p:grpSp>
      <p:sp>
        <p:nvSpPr>
          <p:cNvPr id="11" name="文本框 10"/>
          <p:cNvSpPr txBox="1"/>
          <p:nvPr/>
        </p:nvSpPr>
        <p:spPr>
          <a:xfrm>
            <a:off x="5540693" y="5636895"/>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1</a:t>
            </a:r>
            <a:r>
              <a:rPr lang="zh-CN" b="0">
                <a:cs typeface="楷体_GB2312" charset="0"/>
              </a:rPr>
              <a:t>题图</a:t>
            </a:r>
            <a:endParaRPr lang="zh-CN" altLang="en-US"/>
          </a:p>
        </p:txBody>
      </p:sp>
      <p:sp>
        <p:nvSpPr>
          <p:cNvPr id="3" name="文本框 2"/>
          <p:cNvSpPr txBox="1"/>
          <p:nvPr/>
        </p:nvSpPr>
        <p:spPr>
          <a:xfrm>
            <a:off x="1024573" y="2204720"/>
            <a:ext cx="10183495" cy="119888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1. </a:t>
            </a:r>
            <a:r>
              <a:rPr lang="en-US" sz="2400" b="0">
                <a:latin typeface="Times New Roman" panose="02020603050405020304" pitchFamily="18" charset="0"/>
                <a:ea typeface="黑体" panose="02010609060101010101" pitchFamily="49"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RJ八下P63，想想议议改编)</a:t>
            </a:r>
            <a:r>
              <a:rPr lang="zh-CN" sz="2400" b="0">
                <a:ea typeface="宋体" panose="02010600030101010101" pitchFamily="2" charset="-122"/>
              </a:rPr>
              <a:t>下列生活实例中，力对物体做功的有</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　　</a:t>
            </a:r>
            <a:r>
              <a:rPr lang="en-US" sz="2400" b="0">
                <a:latin typeface="Times New Roman" panose="02020603050405020304" pitchFamily="18" charset="0"/>
                <a:ea typeface="宋体" panose="02010600030101010101" pitchFamily="2" charset="-122"/>
              </a:rPr>
              <a:t>)A. </a:t>
            </a:r>
            <a:r>
              <a:rPr lang="zh-CN" sz="2400" b="0">
                <a:ea typeface="宋体" panose="02010600030101010101" pitchFamily="2" charset="-122"/>
              </a:rPr>
              <a:t>甲和乙　　</a:t>
            </a:r>
            <a:r>
              <a:rPr lang="en-US" sz="2400" b="0">
                <a:latin typeface="Times New Roman" panose="02020603050405020304" pitchFamily="18" charset="0"/>
                <a:ea typeface="宋体" panose="02010600030101010101" pitchFamily="2" charset="-122"/>
              </a:rPr>
              <a:t>B. </a:t>
            </a:r>
            <a:r>
              <a:rPr lang="zh-CN" sz="2400" b="0">
                <a:ea typeface="宋体" panose="02010600030101010101" pitchFamily="2" charset="-122"/>
              </a:rPr>
              <a:t>甲和丙　　　</a:t>
            </a:r>
            <a:r>
              <a:rPr lang="en-US" sz="2400" b="0">
                <a:latin typeface="Times New Roman" panose="02020603050405020304" pitchFamily="18" charset="0"/>
                <a:ea typeface="宋体" panose="02010600030101010101" pitchFamily="2" charset="-122"/>
              </a:rPr>
              <a:t>C. </a:t>
            </a:r>
            <a:r>
              <a:rPr lang="zh-CN" sz="2400" b="0">
                <a:ea typeface="宋体" panose="02010600030101010101" pitchFamily="2" charset="-122"/>
              </a:rPr>
              <a:t>乙和丙　　　</a:t>
            </a:r>
            <a:r>
              <a:rPr lang="en-US" sz="2400" b="0">
                <a:latin typeface="Times New Roman" panose="02020603050405020304" pitchFamily="18" charset="0"/>
                <a:ea typeface="宋体" panose="02010600030101010101" pitchFamily="2" charset="-122"/>
              </a:rPr>
              <a:t>D. </a:t>
            </a:r>
            <a:r>
              <a:rPr lang="zh-CN" sz="2400" b="0">
                <a:ea typeface="宋体" panose="02010600030101010101" pitchFamily="2" charset="-122"/>
              </a:rPr>
              <a:t>丙和丁</a:t>
            </a:r>
            <a:endParaRPr lang="zh-CN" altLang="en-US"/>
          </a:p>
        </p:txBody>
      </p:sp>
      <p:pic>
        <p:nvPicPr>
          <p:cNvPr id="2" name="图片 -2147482382"/>
          <p:cNvPicPr>
            <a:picLocks noChangeAspect="1"/>
          </p:cNvPicPr>
          <p:nvPr/>
        </p:nvPicPr>
        <p:blipFill>
          <a:blip r:embed="rId2"/>
          <a:stretch>
            <a:fillRect/>
          </a:stretch>
        </p:blipFill>
        <p:spPr>
          <a:xfrm>
            <a:off x="2010093" y="3672840"/>
            <a:ext cx="8171815" cy="1720215"/>
          </a:xfrm>
          <a:prstGeom prst="rect">
            <a:avLst/>
          </a:prstGeom>
          <a:noFill/>
          <a:ln w="9525">
            <a:noFill/>
          </a:ln>
        </p:spPr>
      </p:pic>
      <p:sp>
        <p:nvSpPr>
          <p:cNvPr id="4" name="文本框 3"/>
          <p:cNvSpPr txBox="1"/>
          <p:nvPr/>
        </p:nvSpPr>
        <p:spPr>
          <a:xfrm>
            <a:off x="10234613" y="2336165"/>
            <a:ext cx="86487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A</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52488" y="1069975"/>
            <a:ext cx="10288270" cy="452310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2. </a:t>
            </a:r>
            <a:r>
              <a:rPr lang="en-US" sz="2400" b="0">
                <a:latin typeface="Times New Roman" panose="02020603050405020304" pitchFamily="18" charset="0"/>
                <a:ea typeface="黑体" panose="02010609060101010101" pitchFamily="49"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RJ八下P66，动手动脑学物理改编</a:t>
            </a:r>
            <a:r>
              <a:rPr lang="en-US" sz="2400" b="0">
                <a:latin typeface="Times New Roman" panose="02020603050405020304" pitchFamily="18" charset="0"/>
                <a:ea typeface="黑体" panose="02010609060101010101" pitchFamily="49" charset="-122"/>
              </a:rPr>
              <a:t>)</a:t>
            </a:r>
            <a:r>
              <a:rPr lang="zh-CN" sz="2400" b="0">
                <a:ea typeface="宋体" panose="02010600030101010101" pitchFamily="2" charset="-122"/>
              </a:rPr>
              <a:t>一辆重型卡车匀速行驶时发动机的功率为</a:t>
            </a:r>
            <a:r>
              <a:rPr lang="en-US" sz="2400" b="0">
                <a:latin typeface="Times New Roman" panose="02020603050405020304" pitchFamily="18" charset="0"/>
                <a:ea typeface="宋体" panose="02010600030101010101" pitchFamily="2" charset="-122"/>
              </a:rPr>
              <a:t>202 kW</a:t>
            </a:r>
            <a:r>
              <a:rPr lang="zh-CN" sz="2400" b="0">
                <a:ea typeface="宋体" panose="02010600030101010101" pitchFamily="2" charset="-122"/>
              </a:rPr>
              <a:t>，速度为</a:t>
            </a:r>
            <a:r>
              <a:rPr lang="en-US" sz="2400" b="0">
                <a:latin typeface="Times New Roman" panose="02020603050405020304" pitchFamily="18" charset="0"/>
                <a:ea typeface="宋体" panose="02010600030101010101" pitchFamily="2" charset="-122"/>
              </a:rPr>
              <a:t>80 km/h.</a:t>
            </a:r>
            <a:r>
              <a:rPr lang="zh-CN" sz="2400" b="0">
                <a:ea typeface="宋体" panose="02010600030101010101" pitchFamily="2" charset="-122"/>
              </a:rPr>
              <a:t>汽车行驶</a:t>
            </a:r>
            <a:r>
              <a:rPr lang="en-US" sz="2400" b="0">
                <a:latin typeface="Times New Roman" panose="02020603050405020304" pitchFamily="18" charset="0"/>
                <a:ea typeface="宋体" panose="02010600030101010101" pitchFamily="2" charset="-122"/>
              </a:rPr>
              <a:t>2 h</a:t>
            </a:r>
            <a:r>
              <a:rPr lang="zh-CN" sz="2400" b="0">
                <a:ea typeface="宋体" panose="02010600030101010101" pitchFamily="2" charset="-122"/>
              </a:rPr>
              <a:t>，发动机做的功是</a:t>
            </a:r>
            <a:r>
              <a:rPr lang="en-US" sz="2400" b="0">
                <a:latin typeface="Times New Roman" panose="02020603050405020304" pitchFamily="18" charset="0"/>
                <a:ea typeface="宋体" panose="02010600030101010101" pitchFamily="2" charset="-122"/>
              </a:rPr>
              <a:t>____________J</a:t>
            </a:r>
            <a:r>
              <a:rPr lang="zh-CN" sz="2400" b="0">
                <a:ea typeface="宋体" panose="02010600030101010101" pitchFamily="2" charset="-122"/>
              </a:rPr>
              <a:t>，卡车的牵引力是</a:t>
            </a:r>
            <a:r>
              <a:rPr lang="en-US" sz="2400" b="0">
                <a:latin typeface="Times New Roman" panose="02020603050405020304" pitchFamily="18" charset="0"/>
                <a:ea typeface="宋体" panose="02010600030101010101" pitchFamily="2" charset="-122"/>
              </a:rPr>
              <a:t>________N.3. </a:t>
            </a:r>
            <a:r>
              <a:rPr lang="en-US" sz="2400" b="0">
                <a:latin typeface="Times New Roman" panose="02020603050405020304" pitchFamily="18" charset="0"/>
                <a:ea typeface="黑体" panose="02010609060101010101" pitchFamily="49"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RJ八下P65，想想议议改编</a:t>
            </a:r>
            <a:r>
              <a:rPr lang="en-US" sz="2400" b="0">
                <a:latin typeface="Times New Roman" panose="02020603050405020304" pitchFamily="18" charset="0"/>
                <a:ea typeface="黑体" panose="02010609060101010101" pitchFamily="49" charset="-122"/>
              </a:rPr>
              <a:t>)</a:t>
            </a:r>
            <a:r>
              <a:rPr lang="zh-CN" sz="2400" b="0">
                <a:ea typeface="宋体" panose="02010600030101010101" pitchFamily="2" charset="-122"/>
              </a:rPr>
              <a:t>如图所示，小丽和爷爷进行爬楼比赛，他们同时从一楼出发爬到五楼，结果小丽先到达．已知小丽的体重比爷爷小，则这次比赛小丽做的功</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大于</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等于</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小于</a:t>
            </a:r>
            <a:r>
              <a:rPr lang="en-US" sz="2400" b="0">
                <a:latin typeface="Times New Roman" panose="02020603050405020304" pitchFamily="18" charset="0"/>
                <a:ea typeface="宋体" panose="02010600030101010101" pitchFamily="2" charset="-122"/>
              </a:rPr>
              <a:t>”)</a:t>
            </a:r>
            <a:endParaRPr lang="en-US" sz="2400" b="0">
              <a:latin typeface="Times New Roman" panose="02020603050405020304" pitchFamily="18" charset="0"/>
              <a:ea typeface="宋体" panose="02010600030101010101" pitchFamily="2" charset="-122"/>
            </a:endParaRPr>
          </a:p>
          <a:p>
            <a:pPr indent="0">
              <a:lnSpc>
                <a:spcPct val="150000"/>
              </a:lnSpc>
            </a:pPr>
            <a:r>
              <a:rPr lang="zh-CN" sz="2400" b="0">
                <a:ea typeface="宋体" panose="02010600030101010101" pitchFamily="2" charset="-122"/>
              </a:rPr>
              <a:t>爷爷做的功．如果两人在相同时间内爬完五层楼，</a:t>
            </a:r>
            <a:endParaRPr lang="zh-CN" sz="2400" b="0">
              <a:ea typeface="宋体" panose="02010600030101010101" pitchFamily="2" charset="-122"/>
            </a:endParaRPr>
          </a:p>
          <a:p>
            <a:pPr indent="0">
              <a:lnSpc>
                <a:spcPct val="150000"/>
              </a:lnSpc>
            </a:pPr>
            <a:r>
              <a:rPr lang="zh-CN" sz="2400" b="0">
                <a:ea typeface="宋体" panose="02010600030101010101" pitchFamily="2" charset="-122"/>
              </a:rPr>
              <a:t>则</a:t>
            </a:r>
            <a:r>
              <a:rPr lang="en-US" sz="2400" b="0" i="1">
                <a:latin typeface="Times New Roman" panose="02020603050405020304" pitchFamily="18" charset="0"/>
                <a:ea typeface="宋体" panose="02010600030101010101" pitchFamily="2" charset="-122"/>
              </a:rPr>
              <a:t>P</a:t>
            </a:r>
            <a:r>
              <a:rPr lang="zh-CN" sz="2400" b="0" baseline="-25000">
                <a:ea typeface="宋体" panose="02010600030101010101" pitchFamily="2" charset="-122"/>
              </a:rPr>
              <a:t>爷爷</a:t>
            </a:r>
            <a:r>
              <a:rPr lang="en-US" sz="2400" b="0">
                <a:latin typeface="Times New Roman" panose="02020603050405020304" pitchFamily="18" charset="0"/>
                <a:ea typeface="宋体" panose="02010600030101010101" pitchFamily="2" charset="-122"/>
              </a:rPr>
              <a:t>________</a:t>
            </a:r>
            <a:r>
              <a:rPr lang="en-US" sz="2400" b="0" i="1">
                <a:latin typeface="Times New Roman" panose="02020603050405020304" pitchFamily="18" charset="0"/>
                <a:ea typeface="宋体" panose="02010600030101010101" pitchFamily="2" charset="-122"/>
              </a:rPr>
              <a:t>P</a:t>
            </a:r>
            <a:r>
              <a:rPr lang="zh-CN" sz="2400" b="0" baseline="-25000">
                <a:ea typeface="宋体" panose="02010600030101010101" pitchFamily="2" charset="-122"/>
              </a:rPr>
              <a:t>小丽</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“&gt;”“&lt;”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endParaRPr lang="zh-CN" altLang="en-US"/>
          </a:p>
        </p:txBody>
      </p:sp>
      <p:pic>
        <p:nvPicPr>
          <p:cNvPr id="2" name="图片 -2147482381"/>
          <p:cNvPicPr>
            <a:picLocks noChangeAspect="1"/>
          </p:cNvPicPr>
          <p:nvPr/>
        </p:nvPicPr>
        <p:blipFill>
          <a:blip r:embed="rId1"/>
          <a:stretch>
            <a:fillRect/>
          </a:stretch>
        </p:blipFill>
        <p:spPr>
          <a:xfrm>
            <a:off x="8880158" y="3950335"/>
            <a:ext cx="1919605" cy="1893570"/>
          </a:xfrm>
          <a:prstGeom prst="rect">
            <a:avLst/>
          </a:prstGeom>
          <a:noFill/>
          <a:ln w="9525">
            <a:noFill/>
          </a:ln>
        </p:spPr>
      </p:pic>
      <p:sp>
        <p:nvSpPr>
          <p:cNvPr id="11" name="文本框 10"/>
          <p:cNvSpPr txBox="1"/>
          <p:nvPr/>
        </p:nvSpPr>
        <p:spPr>
          <a:xfrm>
            <a:off x="9463723" y="5915660"/>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3</a:t>
            </a:r>
            <a:r>
              <a:rPr lang="zh-CN" b="0">
                <a:cs typeface="楷体_GB2312" charset="0"/>
              </a:rPr>
              <a:t>题图</a:t>
            </a:r>
            <a:endParaRPr lang="zh-CN" altLang="en-US"/>
          </a:p>
        </p:txBody>
      </p:sp>
      <p:sp>
        <p:nvSpPr>
          <p:cNvPr id="3" name="文本框 2"/>
          <p:cNvSpPr txBox="1"/>
          <p:nvPr/>
        </p:nvSpPr>
        <p:spPr>
          <a:xfrm>
            <a:off x="8849043" y="1709420"/>
            <a:ext cx="208597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1.4544</a:t>
            </a:r>
            <a:r>
              <a:rPr lang="en-US" sz="2400" b="0">
                <a:solidFill>
                  <a:srgbClr val="FF0000"/>
                </a:solidFill>
                <a:latin typeface="Calibri" panose="020F0502020204030204" charset="0"/>
                <a:ea typeface="宋体" panose="02010600030101010101" pitchFamily="2" charset="-122"/>
                <a:cs typeface="Times New Roman" panose="02020603050405020304" pitchFamily="18" charset="0"/>
              </a:rPr>
              <a:t>×</a:t>
            </a:r>
            <a:r>
              <a:rPr lang="en-US" sz="2400" b="0">
                <a:solidFill>
                  <a:srgbClr val="FF0000"/>
                </a:solidFill>
                <a:latin typeface="Times New Roman" panose="02020603050405020304" pitchFamily="18" charset="0"/>
                <a:ea typeface="宋体" panose="02010600030101010101" pitchFamily="2" charset="-122"/>
              </a:rPr>
              <a:t>10</a:t>
            </a:r>
            <a:r>
              <a:rPr lang="en-US" sz="2400" b="0" baseline="30000">
                <a:solidFill>
                  <a:srgbClr val="FF0000"/>
                </a:solidFill>
                <a:latin typeface="Times New Roman" panose="02020603050405020304" pitchFamily="18" charset="0"/>
                <a:ea typeface="宋体" panose="02010600030101010101" pitchFamily="2" charset="-122"/>
              </a:rPr>
              <a:t>9</a:t>
            </a:r>
            <a:endParaRPr lang="zh-CN" altLang="en-US"/>
          </a:p>
        </p:txBody>
      </p:sp>
      <p:sp>
        <p:nvSpPr>
          <p:cNvPr id="4" name="文本框 3"/>
          <p:cNvSpPr txBox="1"/>
          <p:nvPr/>
        </p:nvSpPr>
        <p:spPr>
          <a:xfrm>
            <a:off x="3175318" y="2273300"/>
            <a:ext cx="160337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9 090</a:t>
            </a:r>
            <a:endParaRPr lang="zh-CN" altLang="en-US"/>
          </a:p>
        </p:txBody>
      </p:sp>
      <p:sp>
        <p:nvSpPr>
          <p:cNvPr id="5" name="文本框 4"/>
          <p:cNvSpPr txBox="1"/>
          <p:nvPr/>
        </p:nvSpPr>
        <p:spPr>
          <a:xfrm>
            <a:off x="3953828" y="3955415"/>
            <a:ext cx="15627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小于</a:t>
            </a:r>
            <a:endParaRPr lang="zh-CN" altLang="en-US"/>
          </a:p>
        </p:txBody>
      </p:sp>
      <p:sp>
        <p:nvSpPr>
          <p:cNvPr id="6" name="文本框 5"/>
          <p:cNvSpPr txBox="1"/>
          <p:nvPr/>
        </p:nvSpPr>
        <p:spPr>
          <a:xfrm>
            <a:off x="2046923" y="5060950"/>
            <a:ext cx="16033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tags/tag1.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4.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xml><?xml version="1.0" encoding="utf-8"?>
<p:tagLst xmlns:p="http://schemas.openxmlformats.org/presentationml/2006/main">
  <p:tag name="KSO_WM_BEAUTIFY_FLAG" val="#wm#"/>
  <p:tag name="KSO_WM_TEMPLATE_CATEGORY" val="preset"/>
  <p:tag name="KSO_WM_TEMPLATE_INDEX" val="1"/>
</p:tagLst>
</file>

<file path=ppt/tags/tag6.xml><?xml version="1.0" encoding="utf-8"?>
<p:tagLst xmlns:p="http://schemas.openxmlformats.org/presentationml/2006/main">
  <p:tag name="KSO_WM_BEAUTIFY_FLAG" val="#wm#"/>
  <p:tag name="KSO_WM_TEMPLATE_CATEGORY" val="preset"/>
  <p:tag name="KSO_WM_TEMPLATE_INDEX"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5533</Words>
  <Application>WPS 演示</Application>
  <PresentationFormat>宽屏</PresentationFormat>
  <Paragraphs>367</Paragraphs>
  <Slides>29</Slides>
  <Notes>0</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4</vt:i4>
      </vt:variant>
      <vt:variant>
        <vt:lpstr>幻灯片标题</vt:lpstr>
      </vt:variant>
      <vt:variant>
        <vt:i4>29</vt:i4>
      </vt:variant>
    </vt:vector>
  </HeadingPairs>
  <TitlesOfParts>
    <vt:vector size="47" baseType="lpstr">
      <vt:lpstr>Arial</vt:lpstr>
      <vt:lpstr>宋体</vt:lpstr>
      <vt:lpstr>Wingdings</vt:lpstr>
      <vt:lpstr>微软雅黑</vt:lpstr>
      <vt:lpstr>黑体</vt:lpstr>
      <vt:lpstr>Times New Roman</vt:lpstr>
      <vt:lpstr>Tahoma</vt:lpstr>
      <vt:lpstr>方正粗黑宋简体</vt:lpstr>
      <vt:lpstr>楷体_GB2312</vt:lpstr>
      <vt:lpstr>新宋体</vt:lpstr>
      <vt:lpstr>Calibri</vt:lpstr>
      <vt:lpstr>仿宋_GB2312</vt:lpstr>
      <vt:lpstr>仿宋</vt:lpstr>
      <vt:lpstr>Office 主题</vt:lpstr>
      <vt:lpstr>Equation.KSEE3</vt:lpstr>
      <vt:lpstr>Equation.KSEE3</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erms:created xsi:type="dcterms:W3CDTF">2019-11-26T04:16:00Z</dcterms:created>
  <dcterms:modified xsi:type="dcterms:W3CDTF">2020-02-05T14:27:56Z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